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2" r:id="rId1"/>
  </p:sldMasterIdLst>
  <p:notesMasterIdLst>
    <p:notesMasterId r:id="rId20"/>
  </p:notesMasterIdLst>
  <p:handoutMasterIdLst>
    <p:handoutMasterId r:id="rId21"/>
  </p:handoutMasterIdLst>
  <p:sldIdLst>
    <p:sldId id="528" r:id="rId2"/>
    <p:sldId id="532" r:id="rId3"/>
    <p:sldId id="551" r:id="rId4"/>
    <p:sldId id="549" r:id="rId5"/>
    <p:sldId id="556" r:id="rId6"/>
    <p:sldId id="557" r:id="rId7"/>
    <p:sldId id="593" r:id="rId8"/>
    <p:sldId id="567" r:id="rId9"/>
    <p:sldId id="525" r:id="rId10"/>
    <p:sldId id="592" r:id="rId11"/>
    <p:sldId id="581" r:id="rId12"/>
    <p:sldId id="566" r:id="rId13"/>
    <p:sldId id="533" r:id="rId14"/>
    <p:sldId id="470" r:id="rId15"/>
    <p:sldId id="515" r:id="rId16"/>
    <p:sldId id="516" r:id="rId17"/>
    <p:sldId id="580" r:id="rId18"/>
    <p:sldId id="596" r:id="rId19"/>
  </p:sldIdLst>
  <p:sldSz cx="9144000" cy="6858000" type="screen4x3"/>
  <p:notesSz cx="6797675" cy="9926638"/>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河原崎　麻衣(Kawarazaki Mai)" initials="河原崎　麻衣(Kawarazaki"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DBA"/>
    <a:srgbClr val="181717"/>
    <a:srgbClr val="2F528F"/>
    <a:srgbClr val="054D3A"/>
    <a:srgbClr val="02CFCD"/>
    <a:srgbClr val="00B6C5"/>
    <a:srgbClr val="00B0DC"/>
    <a:srgbClr val="FF7C80"/>
    <a:srgbClr val="F597FF"/>
    <a:srgbClr val="EF4E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59" autoAdjust="0"/>
    <p:restoredTop sz="96182" autoAdjust="0"/>
  </p:normalViewPr>
  <p:slideViewPr>
    <p:cSldViewPr>
      <p:cViewPr varScale="1">
        <p:scale>
          <a:sx n="75" d="100"/>
          <a:sy n="75" d="100"/>
        </p:scale>
        <p:origin x="1325" y="43"/>
      </p:cViewPr>
      <p:guideLst>
        <p:guide orient="horz" pos="2160"/>
        <p:guide pos="2880"/>
      </p:guideLst>
    </p:cSldViewPr>
  </p:slideViewPr>
  <p:notesTextViewPr>
    <p:cViewPr>
      <p:scale>
        <a:sx n="1" d="1"/>
        <a:sy n="1" d="1"/>
      </p:scale>
      <p:origin x="0" y="0"/>
    </p:cViewPr>
  </p:notesTextViewPr>
  <p:sorterViewPr>
    <p:cViewPr>
      <p:scale>
        <a:sx n="100" d="100"/>
        <a:sy n="100" d="100"/>
      </p:scale>
      <p:origin x="0" y="-22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06T14:59:31.141" idx="1">
    <p:pos x="5620" y="3552"/>
    <p:text>要＃修正</p:text>
    <p:extLst>
      <p:ext uri="{C676402C-5697-4E1C-873F-D02D1690AC5C}">
        <p15:threadingInfo xmlns:p15="http://schemas.microsoft.com/office/powerpoint/2012/main" timeZoneBias="-5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6135" cy="496253"/>
          </a:xfrm>
          <a:prstGeom prst="rect">
            <a:avLst/>
          </a:prstGeom>
        </p:spPr>
        <p:txBody>
          <a:bodyPr vert="horz" lIns="91306" tIns="45653" rIns="91306" bIns="45653"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49955" y="2"/>
            <a:ext cx="2946135" cy="496253"/>
          </a:xfrm>
          <a:prstGeom prst="rect">
            <a:avLst/>
          </a:prstGeom>
        </p:spPr>
        <p:txBody>
          <a:bodyPr vert="horz" lIns="91306" tIns="45653" rIns="91306" bIns="45653" rtlCol="0"/>
          <a:lstStyle>
            <a:lvl1pPr algn="r">
              <a:defRPr sz="1200"/>
            </a:lvl1pPr>
          </a:lstStyle>
          <a:p>
            <a:fld id="{BDE8E512-2D27-4186-863E-90A5BCFFC6DD}" type="datetimeFigureOut">
              <a:rPr kumimoji="1" lang="ja-JP" altLang="en-US" smtClean="0"/>
              <a:t>2021/12/5</a:t>
            </a:fld>
            <a:endParaRPr kumimoji="1" lang="ja-JP" altLang="en-US" dirty="0"/>
          </a:p>
        </p:txBody>
      </p:sp>
      <p:sp>
        <p:nvSpPr>
          <p:cNvPr id="4" name="フッター プレースホルダー 3"/>
          <p:cNvSpPr>
            <a:spLocks noGrp="1"/>
          </p:cNvSpPr>
          <p:nvPr>
            <p:ph type="ftr" sz="quarter" idx="2"/>
          </p:nvPr>
        </p:nvSpPr>
        <p:spPr>
          <a:xfrm>
            <a:off x="2" y="9428800"/>
            <a:ext cx="2946135" cy="496252"/>
          </a:xfrm>
          <a:prstGeom prst="rect">
            <a:avLst/>
          </a:prstGeom>
        </p:spPr>
        <p:txBody>
          <a:bodyPr vert="horz" lIns="91306" tIns="45653" rIns="91306" bIns="45653"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49955" y="9428800"/>
            <a:ext cx="2946135" cy="496252"/>
          </a:xfrm>
          <a:prstGeom prst="rect">
            <a:avLst/>
          </a:prstGeom>
        </p:spPr>
        <p:txBody>
          <a:bodyPr vert="horz" lIns="91306" tIns="45653" rIns="91306" bIns="45653" rtlCol="0" anchor="b"/>
          <a:lstStyle>
            <a:lvl1pPr algn="r">
              <a:defRPr sz="1200"/>
            </a:lvl1pPr>
          </a:lstStyle>
          <a:p>
            <a:fld id="{B37C6F10-DE5D-4674-B83D-DF23FCAD91F9}" type="slidenum">
              <a:rPr kumimoji="1" lang="ja-JP" altLang="en-US" smtClean="0"/>
              <a:t>‹#›</a:t>
            </a:fld>
            <a:endParaRPr kumimoji="1" lang="ja-JP" altLang="en-US" dirty="0"/>
          </a:p>
        </p:txBody>
      </p:sp>
    </p:spTree>
    <p:extLst>
      <p:ext uri="{BB962C8B-B14F-4D97-AF65-F5344CB8AC3E}">
        <p14:creationId xmlns:p14="http://schemas.microsoft.com/office/powerpoint/2010/main" val="18327868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2945659" cy="496332"/>
          </a:xfrm>
          <a:prstGeom prst="rect">
            <a:avLst/>
          </a:prstGeom>
        </p:spPr>
        <p:txBody>
          <a:bodyPr vert="horz" lIns="91306" tIns="45653" rIns="91306" bIns="45653"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0445" y="2"/>
            <a:ext cx="2945659" cy="496332"/>
          </a:xfrm>
          <a:prstGeom prst="rect">
            <a:avLst/>
          </a:prstGeom>
        </p:spPr>
        <p:txBody>
          <a:bodyPr vert="horz" lIns="91306" tIns="45653" rIns="91306" bIns="45653" rtlCol="0"/>
          <a:lstStyle>
            <a:lvl1pPr algn="r">
              <a:defRPr sz="1200"/>
            </a:lvl1pPr>
          </a:lstStyle>
          <a:p>
            <a:fld id="{0E68EA20-8A62-4EB4-804B-B9E71BE1ECD9}" type="datetimeFigureOut">
              <a:rPr kumimoji="1" lang="ja-JP" altLang="en-US" smtClean="0"/>
              <a:t>2021/12/5</a:t>
            </a:fld>
            <a:endParaRPr kumimoji="1" lang="ja-JP" altLang="en-US" dirty="0"/>
          </a:p>
        </p:txBody>
      </p:sp>
      <p:sp>
        <p:nvSpPr>
          <p:cNvPr id="4" name="スライド イメージ プレースホルダー 3"/>
          <p:cNvSpPr>
            <a:spLocks noGrp="1" noRot="1" noChangeAspect="1"/>
          </p:cNvSpPr>
          <p:nvPr>
            <p:ph type="sldImg" idx="2"/>
          </p:nvPr>
        </p:nvSpPr>
        <p:spPr>
          <a:xfrm>
            <a:off x="919163" y="744538"/>
            <a:ext cx="4960937" cy="3721100"/>
          </a:xfrm>
          <a:prstGeom prst="rect">
            <a:avLst/>
          </a:prstGeom>
          <a:noFill/>
          <a:ln w="12700">
            <a:solidFill>
              <a:prstClr val="black"/>
            </a:solidFill>
          </a:ln>
        </p:spPr>
        <p:txBody>
          <a:bodyPr vert="horz" lIns="91306" tIns="45653" rIns="91306" bIns="45653" rtlCol="0" anchor="ctr"/>
          <a:lstStyle/>
          <a:p>
            <a:endParaRPr lang="ja-JP" altLang="en-US" dirty="0"/>
          </a:p>
        </p:txBody>
      </p:sp>
      <p:sp>
        <p:nvSpPr>
          <p:cNvPr id="5" name="ノート プレースホルダー 4"/>
          <p:cNvSpPr>
            <a:spLocks noGrp="1"/>
          </p:cNvSpPr>
          <p:nvPr>
            <p:ph type="body" sz="quarter" idx="3"/>
          </p:nvPr>
        </p:nvSpPr>
        <p:spPr>
          <a:xfrm>
            <a:off x="679768" y="4715155"/>
            <a:ext cx="5438140" cy="4466987"/>
          </a:xfrm>
          <a:prstGeom prst="rect">
            <a:avLst/>
          </a:prstGeom>
        </p:spPr>
        <p:txBody>
          <a:bodyPr vert="horz" lIns="91306" tIns="45653" rIns="91306" bIns="4565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28586"/>
            <a:ext cx="2945659" cy="496332"/>
          </a:xfrm>
          <a:prstGeom prst="rect">
            <a:avLst/>
          </a:prstGeom>
        </p:spPr>
        <p:txBody>
          <a:bodyPr vert="horz" lIns="91306" tIns="45653" rIns="91306" bIns="45653"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0445" y="9428586"/>
            <a:ext cx="2945659" cy="496332"/>
          </a:xfrm>
          <a:prstGeom prst="rect">
            <a:avLst/>
          </a:prstGeom>
        </p:spPr>
        <p:txBody>
          <a:bodyPr vert="horz" lIns="91306" tIns="45653" rIns="91306" bIns="45653" rtlCol="0" anchor="b"/>
          <a:lstStyle>
            <a:lvl1pPr algn="r">
              <a:defRPr sz="1200"/>
            </a:lvl1pPr>
          </a:lstStyle>
          <a:p>
            <a:fld id="{51B973E1-AEAD-4879-9312-A9CFAAEB97BE}" type="slidenum">
              <a:rPr kumimoji="1" lang="ja-JP" altLang="en-US" smtClean="0"/>
              <a:t>‹#›</a:t>
            </a:fld>
            <a:endParaRPr kumimoji="1" lang="ja-JP" altLang="en-US" dirty="0"/>
          </a:p>
        </p:txBody>
      </p:sp>
    </p:spTree>
    <p:extLst>
      <p:ext uri="{BB962C8B-B14F-4D97-AF65-F5344CB8AC3E}">
        <p14:creationId xmlns:p14="http://schemas.microsoft.com/office/powerpoint/2010/main" val="21478460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B973E1-AEAD-4879-9312-A9CFAAEB97BE}" type="slidenum">
              <a:rPr kumimoji="1" lang="ja-JP" altLang="en-US" smtClean="0"/>
              <a:t>0</a:t>
            </a:fld>
            <a:endParaRPr kumimoji="1" lang="ja-JP" altLang="en-US"/>
          </a:p>
        </p:txBody>
      </p:sp>
    </p:spTree>
    <p:extLst>
      <p:ext uri="{BB962C8B-B14F-4D97-AF65-F5344CB8AC3E}">
        <p14:creationId xmlns:p14="http://schemas.microsoft.com/office/powerpoint/2010/main" val="2017962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Based on stats of may 1, 2017</a:t>
            </a:r>
            <a:endParaRPr kumimoji="1" lang="ja-JP" altLang="en-US" dirty="0"/>
          </a:p>
        </p:txBody>
      </p:sp>
      <p:sp>
        <p:nvSpPr>
          <p:cNvPr id="4" name="スライド番号プレースホルダー 3"/>
          <p:cNvSpPr>
            <a:spLocks noGrp="1"/>
          </p:cNvSpPr>
          <p:nvPr>
            <p:ph type="sldNum" sz="quarter" idx="10"/>
          </p:nvPr>
        </p:nvSpPr>
        <p:spPr/>
        <p:txBody>
          <a:bodyPr/>
          <a:lstStyle/>
          <a:p>
            <a:fld id="{51B973E1-AEAD-4879-9312-A9CFAAEB97BE}" type="slidenum">
              <a:rPr kumimoji="1" lang="ja-JP" altLang="en-US" smtClean="0"/>
              <a:t>11</a:t>
            </a:fld>
            <a:endParaRPr kumimoji="1" lang="ja-JP" altLang="en-US"/>
          </a:p>
        </p:txBody>
      </p:sp>
    </p:spTree>
    <p:extLst>
      <p:ext uri="{BB962C8B-B14F-4D97-AF65-F5344CB8AC3E}">
        <p14:creationId xmlns:p14="http://schemas.microsoft.com/office/powerpoint/2010/main" val="2980714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B973E1-AEAD-4879-9312-A9CFAAEB97BE}" type="slidenum">
              <a:rPr kumimoji="1" lang="ja-JP" altLang="en-US" smtClean="0"/>
              <a:t>12</a:t>
            </a:fld>
            <a:endParaRPr kumimoji="1" lang="ja-JP" altLang="en-US" dirty="0"/>
          </a:p>
        </p:txBody>
      </p:sp>
    </p:spTree>
    <p:extLst>
      <p:ext uri="{BB962C8B-B14F-4D97-AF65-F5344CB8AC3E}">
        <p14:creationId xmlns:p14="http://schemas.microsoft.com/office/powerpoint/2010/main" val="773328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51B973E1-AEAD-4879-9312-A9CFAAEB97BE}" type="slidenum">
              <a:rPr kumimoji="1" lang="ja-JP" altLang="en-US" smtClean="0"/>
              <a:t>16</a:t>
            </a:fld>
            <a:endParaRPr kumimoji="1" lang="ja-JP" altLang="en-US" dirty="0"/>
          </a:p>
        </p:txBody>
      </p:sp>
    </p:spTree>
    <p:extLst>
      <p:ext uri="{BB962C8B-B14F-4D97-AF65-F5344CB8AC3E}">
        <p14:creationId xmlns:p14="http://schemas.microsoft.com/office/powerpoint/2010/main" val="2933550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B973E1-AEAD-4879-9312-A9CFAAEB97BE}" type="slidenum">
              <a:rPr kumimoji="1" lang="ja-JP" altLang="en-US" smtClean="0"/>
              <a:t>17</a:t>
            </a:fld>
            <a:endParaRPr kumimoji="1" lang="ja-JP" altLang="en-US" dirty="0"/>
          </a:p>
        </p:txBody>
      </p:sp>
    </p:spTree>
    <p:extLst>
      <p:ext uri="{BB962C8B-B14F-4D97-AF65-F5344CB8AC3E}">
        <p14:creationId xmlns:p14="http://schemas.microsoft.com/office/powerpoint/2010/main" val="1615362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As </a:t>
            </a:r>
            <a:r>
              <a:rPr kumimoji="1" lang="en-US" altLang="ja-JP"/>
              <a:t>of June</a:t>
            </a:r>
            <a:r>
              <a:rPr kumimoji="1" lang="en-US" altLang="ja-JP" baseline="0"/>
              <a:t> 17,</a:t>
            </a:r>
            <a:r>
              <a:rPr kumimoji="1" lang="en-US" altLang="ja-JP"/>
              <a:t>2020</a:t>
            </a:r>
            <a:endParaRPr kumimoji="1" lang="ja-JP" altLang="en-US" dirty="0"/>
          </a:p>
        </p:txBody>
      </p:sp>
      <p:sp>
        <p:nvSpPr>
          <p:cNvPr id="4" name="スライド番号プレースホルダー 3"/>
          <p:cNvSpPr>
            <a:spLocks noGrp="1"/>
          </p:cNvSpPr>
          <p:nvPr>
            <p:ph type="sldNum" sz="quarter" idx="10"/>
          </p:nvPr>
        </p:nvSpPr>
        <p:spPr/>
        <p:txBody>
          <a:bodyPr/>
          <a:lstStyle/>
          <a:p>
            <a:fld id="{51B973E1-AEAD-4879-9312-A9CFAAEB97BE}" type="slidenum">
              <a:rPr kumimoji="1" lang="ja-JP" altLang="en-US" smtClean="0"/>
              <a:t>3</a:t>
            </a:fld>
            <a:endParaRPr kumimoji="1" lang="ja-JP" altLang="en-US"/>
          </a:p>
        </p:txBody>
      </p:sp>
    </p:spTree>
    <p:extLst>
      <p:ext uri="{BB962C8B-B14F-4D97-AF65-F5344CB8AC3E}">
        <p14:creationId xmlns:p14="http://schemas.microsoft.com/office/powerpoint/2010/main" val="3890135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工学だけではなく、理学の分野にも積極的に手を広げています。</a:t>
            </a:r>
          </a:p>
        </p:txBody>
      </p:sp>
      <p:sp>
        <p:nvSpPr>
          <p:cNvPr id="4" name="スライド番号プレースホルダー 3"/>
          <p:cNvSpPr>
            <a:spLocks noGrp="1"/>
          </p:cNvSpPr>
          <p:nvPr>
            <p:ph type="sldNum" sz="quarter" idx="10"/>
          </p:nvPr>
        </p:nvSpPr>
        <p:spPr/>
        <p:txBody>
          <a:bodyPr/>
          <a:lstStyle/>
          <a:p>
            <a:fld id="{8575F59E-D7BA-4ADE-9DDA-6A15C1BA7251}" type="slidenum">
              <a:rPr kumimoji="1" lang="ja-JP" altLang="en-US" smtClean="0"/>
              <a:t>4</a:t>
            </a:fld>
            <a:endParaRPr kumimoji="1" lang="ja-JP" altLang="en-US" dirty="0"/>
          </a:p>
        </p:txBody>
      </p:sp>
    </p:spTree>
    <p:extLst>
      <p:ext uri="{BB962C8B-B14F-4D97-AF65-F5344CB8AC3E}">
        <p14:creationId xmlns:p14="http://schemas.microsoft.com/office/powerpoint/2010/main" val="3836591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工学だけではなく、理学の分野にも積極的に手を広げています。</a:t>
            </a:r>
          </a:p>
        </p:txBody>
      </p:sp>
      <p:sp>
        <p:nvSpPr>
          <p:cNvPr id="4" name="スライド番号プレースホルダー 3"/>
          <p:cNvSpPr>
            <a:spLocks noGrp="1"/>
          </p:cNvSpPr>
          <p:nvPr>
            <p:ph type="sldNum" sz="quarter" idx="10"/>
          </p:nvPr>
        </p:nvSpPr>
        <p:spPr/>
        <p:txBody>
          <a:bodyPr/>
          <a:lstStyle/>
          <a:p>
            <a:fld id="{8575F59E-D7BA-4ADE-9DDA-6A15C1BA7251}" type="slidenum">
              <a:rPr kumimoji="1" lang="ja-JP" altLang="en-US" smtClean="0"/>
              <a:t>5</a:t>
            </a:fld>
            <a:endParaRPr kumimoji="1" lang="ja-JP" altLang="en-US" dirty="0"/>
          </a:p>
        </p:txBody>
      </p:sp>
    </p:spTree>
    <p:extLst>
      <p:ext uri="{BB962C8B-B14F-4D97-AF65-F5344CB8AC3E}">
        <p14:creationId xmlns:p14="http://schemas.microsoft.com/office/powerpoint/2010/main" val="1727709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工学だけではなく、理学の分野にも積極的に手を広げています。</a:t>
            </a:r>
          </a:p>
        </p:txBody>
      </p:sp>
      <p:sp>
        <p:nvSpPr>
          <p:cNvPr id="4" name="スライド番号プレースホルダー 3"/>
          <p:cNvSpPr>
            <a:spLocks noGrp="1"/>
          </p:cNvSpPr>
          <p:nvPr>
            <p:ph type="sldNum" sz="quarter" idx="10"/>
          </p:nvPr>
        </p:nvSpPr>
        <p:spPr/>
        <p:txBody>
          <a:bodyPr/>
          <a:lstStyle/>
          <a:p>
            <a:fld id="{8575F59E-D7BA-4ADE-9DDA-6A15C1BA7251}" type="slidenum">
              <a:rPr kumimoji="1" lang="ja-JP" altLang="en-US" smtClean="0"/>
              <a:t>6</a:t>
            </a:fld>
            <a:endParaRPr kumimoji="1" lang="ja-JP" altLang="en-US" dirty="0"/>
          </a:p>
        </p:txBody>
      </p:sp>
    </p:spTree>
    <p:extLst>
      <p:ext uri="{BB962C8B-B14F-4D97-AF65-F5344CB8AC3E}">
        <p14:creationId xmlns:p14="http://schemas.microsoft.com/office/powerpoint/2010/main" val="815711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B973E1-AEAD-4879-9312-A9CFAAEB97BE}" type="slidenum">
              <a:rPr kumimoji="1" lang="ja-JP" altLang="en-US" smtClean="0"/>
              <a:t>7</a:t>
            </a:fld>
            <a:endParaRPr kumimoji="1" lang="ja-JP" altLang="en-US" dirty="0"/>
          </a:p>
        </p:txBody>
      </p:sp>
    </p:spTree>
    <p:extLst>
      <p:ext uri="{BB962C8B-B14F-4D97-AF65-F5344CB8AC3E}">
        <p14:creationId xmlns:p14="http://schemas.microsoft.com/office/powerpoint/2010/main" val="2678878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工学だけではなく、理学の分野にも積極的に手を広げています。</a:t>
            </a:r>
          </a:p>
        </p:txBody>
      </p:sp>
      <p:sp>
        <p:nvSpPr>
          <p:cNvPr id="4" name="スライド番号プレースホルダー 3"/>
          <p:cNvSpPr>
            <a:spLocks noGrp="1"/>
          </p:cNvSpPr>
          <p:nvPr>
            <p:ph type="sldNum" sz="quarter" idx="10"/>
          </p:nvPr>
        </p:nvSpPr>
        <p:spPr/>
        <p:txBody>
          <a:bodyPr/>
          <a:lstStyle/>
          <a:p>
            <a:fld id="{8575F59E-D7BA-4ADE-9DDA-6A15C1BA7251}" type="slidenum">
              <a:rPr kumimoji="1" lang="ja-JP" altLang="en-US" smtClean="0"/>
              <a:t>8</a:t>
            </a:fld>
            <a:endParaRPr kumimoji="1" lang="ja-JP" altLang="en-US" dirty="0"/>
          </a:p>
        </p:txBody>
      </p:sp>
    </p:spTree>
    <p:extLst>
      <p:ext uri="{BB962C8B-B14F-4D97-AF65-F5344CB8AC3E}">
        <p14:creationId xmlns:p14="http://schemas.microsoft.com/office/powerpoint/2010/main" val="792963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工学だけではなく、理学の分野にも積極的に手を広げています。</a:t>
            </a:r>
          </a:p>
        </p:txBody>
      </p:sp>
      <p:sp>
        <p:nvSpPr>
          <p:cNvPr id="4" name="スライド番号プレースホルダー 3"/>
          <p:cNvSpPr>
            <a:spLocks noGrp="1"/>
          </p:cNvSpPr>
          <p:nvPr>
            <p:ph type="sldNum" sz="quarter" idx="10"/>
          </p:nvPr>
        </p:nvSpPr>
        <p:spPr/>
        <p:txBody>
          <a:bodyPr/>
          <a:lstStyle/>
          <a:p>
            <a:fld id="{8575F59E-D7BA-4ADE-9DDA-6A15C1BA7251}" type="slidenum">
              <a:rPr kumimoji="1" lang="ja-JP" altLang="en-US" smtClean="0"/>
              <a:t>9</a:t>
            </a:fld>
            <a:endParaRPr kumimoji="1" lang="ja-JP" altLang="en-US" dirty="0"/>
          </a:p>
        </p:txBody>
      </p:sp>
    </p:spTree>
    <p:extLst>
      <p:ext uri="{BB962C8B-B14F-4D97-AF65-F5344CB8AC3E}">
        <p14:creationId xmlns:p14="http://schemas.microsoft.com/office/powerpoint/2010/main" val="1688391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a:t>About 800 </a:t>
            </a:r>
            <a:r>
              <a:rPr kumimoji="1" lang="en-US" altLang="ja-JP" baseline="0" dirty="0" err="1"/>
              <a:t>univ</a:t>
            </a:r>
            <a:r>
              <a:rPr kumimoji="1" lang="en-US" altLang="ja-JP" baseline="0" dirty="0"/>
              <a:t>  in japan.</a:t>
            </a:r>
          </a:p>
          <a:p>
            <a:endParaRPr kumimoji="1" lang="en-US" altLang="ja-JP" dirty="0"/>
          </a:p>
          <a:p>
            <a:r>
              <a:rPr kumimoji="1" lang="en-US" altLang="ja-JP" dirty="0"/>
              <a:t>In 2014, the Japanese government announced that it</a:t>
            </a:r>
            <a:r>
              <a:rPr kumimoji="1" lang="en-US" altLang="ja-JP" baseline="0" dirty="0"/>
              <a:t> will provide subsidies for 37 universities under the Top global university project to act as role models for globalization of Japanese educational institutions. The project’s goals are to enhance Japanese universities’ international competitiveness and develop global-minded human resources. SIT was among the selected universities.</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51B973E1-AEAD-4879-9312-A9CFAAEB97BE}" type="slidenum">
              <a:rPr kumimoji="1" lang="ja-JP" altLang="en-US" smtClean="0"/>
              <a:t>10</a:t>
            </a:fld>
            <a:endParaRPr kumimoji="1" lang="ja-JP" altLang="en-US"/>
          </a:p>
        </p:txBody>
      </p:sp>
    </p:spTree>
    <p:extLst>
      <p:ext uri="{BB962C8B-B14F-4D97-AF65-F5344CB8AC3E}">
        <p14:creationId xmlns:p14="http://schemas.microsoft.com/office/powerpoint/2010/main" val="299944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BB835-DEDB-234D-A77B-E92DED8CAE4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id="{472F87E1-87E6-9E47-BEBB-947716060A5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16B424CF-7558-804A-9F32-594C7B8F9659}"/>
              </a:ext>
            </a:extLst>
          </p:cNvPr>
          <p:cNvSpPr>
            <a:spLocks noGrp="1"/>
          </p:cNvSpPr>
          <p:nvPr>
            <p:ph type="dt" sz="half" idx="10"/>
          </p:nvPr>
        </p:nvSpPr>
        <p:spPr/>
        <p:txBody>
          <a:bodyPr/>
          <a:lstStyle/>
          <a:p>
            <a:fld id="{D6439450-48ED-C849-93F2-45BAE396AB96}" type="datetime1">
              <a:rPr kumimoji="1" lang="en-MY" altLang="ja-JP" smtClean="0"/>
              <a:t>5/12/2021</a:t>
            </a:fld>
            <a:endParaRPr kumimoji="1" lang="ja-JP" altLang="en-US" dirty="0"/>
          </a:p>
        </p:txBody>
      </p:sp>
      <p:sp>
        <p:nvSpPr>
          <p:cNvPr id="5" name="Footer Placeholder 4">
            <a:extLst>
              <a:ext uri="{FF2B5EF4-FFF2-40B4-BE49-F238E27FC236}">
                <a16:creationId xmlns:a16="http://schemas.microsoft.com/office/drawing/2014/main" id="{2B233030-4907-024E-90ED-DB6E55B36F40}"/>
              </a:ext>
            </a:extLst>
          </p:cNvPr>
          <p:cNvSpPr>
            <a:spLocks noGrp="1"/>
          </p:cNvSpPr>
          <p:nvPr>
            <p:ph type="ftr" sz="quarter" idx="11"/>
          </p:nvPr>
        </p:nvSpPr>
        <p:spPr/>
        <p:txBody>
          <a:bodyPr/>
          <a:lstStyle/>
          <a:p>
            <a:endParaRPr kumimoji="1" lang="ja-JP" altLang="en-US" dirty="0"/>
          </a:p>
        </p:txBody>
      </p:sp>
      <p:sp>
        <p:nvSpPr>
          <p:cNvPr id="6" name="Slide Number Placeholder 5">
            <a:extLst>
              <a:ext uri="{FF2B5EF4-FFF2-40B4-BE49-F238E27FC236}">
                <a16:creationId xmlns:a16="http://schemas.microsoft.com/office/drawing/2014/main" id="{BAAB8A7C-2D11-C846-864C-6F9CA4A1E1BD}"/>
              </a:ext>
            </a:extLst>
          </p:cNvPr>
          <p:cNvSpPr>
            <a:spLocks noGrp="1"/>
          </p:cNvSpPr>
          <p:nvPr>
            <p:ph type="sldNum" sz="quarter" idx="12"/>
          </p:nvPr>
        </p:nvSpPr>
        <p:spPr/>
        <p:txBody>
          <a:bodyPr/>
          <a:lstStyle/>
          <a:p>
            <a:fld id="{666AB079-903E-4CD7-954A-E7AF1BA2DD6D}" type="slidenum">
              <a:rPr kumimoji="1" lang="ja-JP" altLang="en-US" smtClean="0"/>
              <a:t>‹#›</a:t>
            </a:fld>
            <a:endParaRPr kumimoji="1" lang="ja-JP" altLang="en-US" dirty="0"/>
          </a:p>
        </p:txBody>
      </p:sp>
    </p:spTree>
    <p:extLst>
      <p:ext uri="{BB962C8B-B14F-4D97-AF65-F5344CB8AC3E}">
        <p14:creationId xmlns:p14="http://schemas.microsoft.com/office/powerpoint/2010/main" val="305196270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787BF-D0F4-C84B-80E1-2EC4AB6BE4E5}"/>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B3E2C78A-3178-5145-83D3-1A91ACDB91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9FF4896-8E59-9E47-AD1E-70C563C5A04F}"/>
              </a:ext>
            </a:extLst>
          </p:cNvPr>
          <p:cNvSpPr>
            <a:spLocks noGrp="1"/>
          </p:cNvSpPr>
          <p:nvPr>
            <p:ph type="dt" sz="half" idx="10"/>
          </p:nvPr>
        </p:nvSpPr>
        <p:spPr/>
        <p:txBody>
          <a:bodyPr/>
          <a:lstStyle/>
          <a:p>
            <a:fld id="{D6439450-48ED-C849-93F2-45BAE396AB96}" type="datetime1">
              <a:rPr kumimoji="1" lang="en-MY" altLang="ja-JP" smtClean="0"/>
              <a:t>5/12/2021</a:t>
            </a:fld>
            <a:endParaRPr kumimoji="1" lang="ja-JP" altLang="en-US" dirty="0"/>
          </a:p>
        </p:txBody>
      </p:sp>
      <p:sp>
        <p:nvSpPr>
          <p:cNvPr id="5" name="Footer Placeholder 4">
            <a:extLst>
              <a:ext uri="{FF2B5EF4-FFF2-40B4-BE49-F238E27FC236}">
                <a16:creationId xmlns:a16="http://schemas.microsoft.com/office/drawing/2014/main" id="{02872761-3E0A-E640-B076-D093753E3B30}"/>
              </a:ext>
            </a:extLst>
          </p:cNvPr>
          <p:cNvSpPr>
            <a:spLocks noGrp="1"/>
          </p:cNvSpPr>
          <p:nvPr>
            <p:ph type="ftr" sz="quarter" idx="11"/>
          </p:nvPr>
        </p:nvSpPr>
        <p:spPr/>
        <p:txBody>
          <a:bodyPr/>
          <a:lstStyle/>
          <a:p>
            <a:endParaRPr kumimoji="1" lang="ja-JP" altLang="en-US" dirty="0"/>
          </a:p>
        </p:txBody>
      </p:sp>
      <p:sp>
        <p:nvSpPr>
          <p:cNvPr id="6" name="Slide Number Placeholder 5">
            <a:extLst>
              <a:ext uri="{FF2B5EF4-FFF2-40B4-BE49-F238E27FC236}">
                <a16:creationId xmlns:a16="http://schemas.microsoft.com/office/drawing/2014/main" id="{442183EA-269D-634B-968F-EBFCC9DD88E5}"/>
              </a:ext>
            </a:extLst>
          </p:cNvPr>
          <p:cNvSpPr>
            <a:spLocks noGrp="1"/>
          </p:cNvSpPr>
          <p:nvPr>
            <p:ph type="sldNum" sz="quarter" idx="12"/>
          </p:nvPr>
        </p:nvSpPr>
        <p:spPr/>
        <p:txBody>
          <a:bodyPr/>
          <a:lstStyle/>
          <a:p>
            <a:fld id="{666AB079-903E-4CD7-954A-E7AF1BA2DD6D}" type="slidenum">
              <a:rPr kumimoji="1" lang="ja-JP" altLang="en-US" smtClean="0"/>
              <a:t>‹#›</a:t>
            </a:fld>
            <a:endParaRPr kumimoji="1" lang="ja-JP" altLang="en-US" dirty="0"/>
          </a:p>
        </p:txBody>
      </p:sp>
    </p:spTree>
    <p:extLst>
      <p:ext uri="{BB962C8B-B14F-4D97-AF65-F5344CB8AC3E}">
        <p14:creationId xmlns:p14="http://schemas.microsoft.com/office/powerpoint/2010/main" val="349285947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67CF5C-01E6-F54F-B37D-1E370E990CAE}"/>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979FA7FD-48A6-FD4D-8DB4-02AE97343B3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A53318E-5B73-3F40-9741-715ECA80538D}"/>
              </a:ext>
            </a:extLst>
          </p:cNvPr>
          <p:cNvSpPr>
            <a:spLocks noGrp="1"/>
          </p:cNvSpPr>
          <p:nvPr>
            <p:ph type="dt" sz="half" idx="10"/>
          </p:nvPr>
        </p:nvSpPr>
        <p:spPr/>
        <p:txBody>
          <a:bodyPr/>
          <a:lstStyle/>
          <a:p>
            <a:fld id="{D6439450-48ED-C849-93F2-45BAE396AB96}" type="datetime1">
              <a:rPr kumimoji="1" lang="en-MY" altLang="ja-JP" smtClean="0"/>
              <a:t>5/12/2021</a:t>
            </a:fld>
            <a:endParaRPr kumimoji="1" lang="ja-JP" altLang="en-US" dirty="0"/>
          </a:p>
        </p:txBody>
      </p:sp>
      <p:sp>
        <p:nvSpPr>
          <p:cNvPr id="5" name="Footer Placeholder 4">
            <a:extLst>
              <a:ext uri="{FF2B5EF4-FFF2-40B4-BE49-F238E27FC236}">
                <a16:creationId xmlns:a16="http://schemas.microsoft.com/office/drawing/2014/main" id="{0D422974-21C7-7948-AC54-60859E5D7F29}"/>
              </a:ext>
            </a:extLst>
          </p:cNvPr>
          <p:cNvSpPr>
            <a:spLocks noGrp="1"/>
          </p:cNvSpPr>
          <p:nvPr>
            <p:ph type="ftr" sz="quarter" idx="11"/>
          </p:nvPr>
        </p:nvSpPr>
        <p:spPr/>
        <p:txBody>
          <a:bodyPr/>
          <a:lstStyle/>
          <a:p>
            <a:endParaRPr kumimoji="1" lang="ja-JP" altLang="en-US" dirty="0"/>
          </a:p>
        </p:txBody>
      </p:sp>
      <p:sp>
        <p:nvSpPr>
          <p:cNvPr id="6" name="Slide Number Placeholder 5">
            <a:extLst>
              <a:ext uri="{FF2B5EF4-FFF2-40B4-BE49-F238E27FC236}">
                <a16:creationId xmlns:a16="http://schemas.microsoft.com/office/drawing/2014/main" id="{D304C319-9C8E-4C4C-9163-07CF2AFAABB3}"/>
              </a:ext>
            </a:extLst>
          </p:cNvPr>
          <p:cNvSpPr>
            <a:spLocks noGrp="1"/>
          </p:cNvSpPr>
          <p:nvPr>
            <p:ph type="sldNum" sz="quarter" idx="12"/>
          </p:nvPr>
        </p:nvSpPr>
        <p:spPr/>
        <p:txBody>
          <a:bodyPr/>
          <a:lstStyle/>
          <a:p>
            <a:fld id="{666AB079-903E-4CD7-954A-E7AF1BA2DD6D}" type="slidenum">
              <a:rPr kumimoji="1" lang="ja-JP" altLang="en-US" smtClean="0"/>
              <a:t>‹#›</a:t>
            </a:fld>
            <a:endParaRPr kumimoji="1" lang="ja-JP" altLang="en-US" dirty="0"/>
          </a:p>
        </p:txBody>
      </p:sp>
    </p:spTree>
    <p:extLst>
      <p:ext uri="{BB962C8B-B14F-4D97-AF65-F5344CB8AC3E}">
        <p14:creationId xmlns:p14="http://schemas.microsoft.com/office/powerpoint/2010/main" val="68395024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白紙レイアウト">
    <p:spTree>
      <p:nvGrpSpPr>
        <p:cNvPr id="1" name=""/>
        <p:cNvGrpSpPr/>
        <p:nvPr/>
      </p:nvGrpSpPr>
      <p:grpSpPr>
        <a:xfrm>
          <a:off x="0" y="0"/>
          <a:ext cx="0" cy="0"/>
          <a:chOff x="0" y="0"/>
          <a:chExt cx="0" cy="0"/>
        </a:xfrm>
      </p:grpSpPr>
      <p:sp>
        <p:nvSpPr>
          <p:cNvPr id="3" name="日付プレースホルダー 3"/>
          <p:cNvSpPr>
            <a:spLocks noGrp="1"/>
          </p:cNvSpPr>
          <p:nvPr>
            <p:ph type="dt" sz="half" idx="2"/>
          </p:nvPr>
        </p:nvSpPr>
        <p:spPr>
          <a:xfrm>
            <a:off x="457200" y="630423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CAEB2-8D97-2946-8AAF-4D326818D1FC}" type="datetime1">
              <a:rPr kumimoji="1" lang="en-MY" altLang="ja-JP" smtClean="0"/>
              <a:t>5/12/2021</a:t>
            </a:fld>
            <a:endParaRPr kumimoji="1" lang="ja-JP" altLang="en-US" dirty="0"/>
          </a:p>
        </p:txBody>
      </p:sp>
    </p:spTree>
    <p:extLst>
      <p:ext uri="{BB962C8B-B14F-4D97-AF65-F5344CB8AC3E}">
        <p14:creationId xmlns:p14="http://schemas.microsoft.com/office/powerpoint/2010/main" val="1759542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07B36-2F9C-8F45-8B7C-EE43965E6660}"/>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F04C1D35-5108-254F-BB4E-5619B1313B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6537F9E-A803-004F-8FE0-7EE3DEE58124}"/>
              </a:ext>
            </a:extLst>
          </p:cNvPr>
          <p:cNvSpPr>
            <a:spLocks noGrp="1"/>
          </p:cNvSpPr>
          <p:nvPr>
            <p:ph type="dt" sz="half" idx="10"/>
          </p:nvPr>
        </p:nvSpPr>
        <p:spPr/>
        <p:txBody>
          <a:bodyPr/>
          <a:lstStyle/>
          <a:p>
            <a:fld id="{D6439450-48ED-C849-93F2-45BAE396AB96}" type="datetime1">
              <a:rPr kumimoji="1" lang="en-MY" altLang="ja-JP" smtClean="0"/>
              <a:t>5/12/2021</a:t>
            </a:fld>
            <a:endParaRPr kumimoji="1" lang="ja-JP" altLang="en-US" dirty="0"/>
          </a:p>
        </p:txBody>
      </p:sp>
      <p:sp>
        <p:nvSpPr>
          <p:cNvPr id="5" name="Footer Placeholder 4">
            <a:extLst>
              <a:ext uri="{FF2B5EF4-FFF2-40B4-BE49-F238E27FC236}">
                <a16:creationId xmlns:a16="http://schemas.microsoft.com/office/drawing/2014/main" id="{76D828D7-DE14-1A4D-B89D-0EAFB3FD5522}"/>
              </a:ext>
            </a:extLst>
          </p:cNvPr>
          <p:cNvSpPr>
            <a:spLocks noGrp="1"/>
          </p:cNvSpPr>
          <p:nvPr>
            <p:ph type="ftr" sz="quarter" idx="11"/>
          </p:nvPr>
        </p:nvSpPr>
        <p:spPr/>
        <p:txBody>
          <a:bodyPr/>
          <a:lstStyle/>
          <a:p>
            <a:endParaRPr kumimoji="1" lang="ja-JP" altLang="en-US" dirty="0"/>
          </a:p>
        </p:txBody>
      </p:sp>
      <p:sp>
        <p:nvSpPr>
          <p:cNvPr id="6" name="Slide Number Placeholder 5">
            <a:extLst>
              <a:ext uri="{FF2B5EF4-FFF2-40B4-BE49-F238E27FC236}">
                <a16:creationId xmlns:a16="http://schemas.microsoft.com/office/drawing/2014/main" id="{A3654A22-09EA-4F4A-A9B8-C106CDCAE460}"/>
              </a:ext>
            </a:extLst>
          </p:cNvPr>
          <p:cNvSpPr>
            <a:spLocks noGrp="1"/>
          </p:cNvSpPr>
          <p:nvPr>
            <p:ph type="sldNum" sz="quarter" idx="12"/>
          </p:nvPr>
        </p:nvSpPr>
        <p:spPr/>
        <p:txBody>
          <a:bodyPr/>
          <a:lstStyle/>
          <a:p>
            <a:fld id="{666AB079-903E-4CD7-954A-E7AF1BA2DD6D}" type="slidenum">
              <a:rPr kumimoji="1" lang="ja-JP" altLang="en-US" smtClean="0"/>
              <a:t>‹#›</a:t>
            </a:fld>
            <a:endParaRPr kumimoji="1" lang="ja-JP" altLang="en-US" dirty="0"/>
          </a:p>
        </p:txBody>
      </p:sp>
    </p:spTree>
    <p:extLst>
      <p:ext uri="{BB962C8B-B14F-4D97-AF65-F5344CB8AC3E}">
        <p14:creationId xmlns:p14="http://schemas.microsoft.com/office/powerpoint/2010/main" val="261749438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DB78-7607-4E4B-B566-432E720D872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4DF30466-AB83-8F43-977F-856583CD0A9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135C22-4B12-1A4B-AC9D-F5D95EF968CD}"/>
              </a:ext>
            </a:extLst>
          </p:cNvPr>
          <p:cNvSpPr>
            <a:spLocks noGrp="1"/>
          </p:cNvSpPr>
          <p:nvPr>
            <p:ph type="dt" sz="half" idx="10"/>
          </p:nvPr>
        </p:nvSpPr>
        <p:spPr/>
        <p:txBody>
          <a:bodyPr/>
          <a:lstStyle/>
          <a:p>
            <a:fld id="{D6439450-48ED-C849-93F2-45BAE396AB96}" type="datetime1">
              <a:rPr kumimoji="1" lang="en-MY" altLang="ja-JP" smtClean="0"/>
              <a:t>5/12/2021</a:t>
            </a:fld>
            <a:endParaRPr kumimoji="1" lang="ja-JP" altLang="en-US" dirty="0"/>
          </a:p>
        </p:txBody>
      </p:sp>
      <p:sp>
        <p:nvSpPr>
          <p:cNvPr id="5" name="Footer Placeholder 4">
            <a:extLst>
              <a:ext uri="{FF2B5EF4-FFF2-40B4-BE49-F238E27FC236}">
                <a16:creationId xmlns:a16="http://schemas.microsoft.com/office/drawing/2014/main" id="{D62D30B2-AE19-8149-B3EA-68FC3EC33019}"/>
              </a:ext>
            </a:extLst>
          </p:cNvPr>
          <p:cNvSpPr>
            <a:spLocks noGrp="1"/>
          </p:cNvSpPr>
          <p:nvPr>
            <p:ph type="ftr" sz="quarter" idx="11"/>
          </p:nvPr>
        </p:nvSpPr>
        <p:spPr/>
        <p:txBody>
          <a:bodyPr/>
          <a:lstStyle/>
          <a:p>
            <a:endParaRPr kumimoji="1" lang="ja-JP" altLang="en-US" dirty="0"/>
          </a:p>
        </p:txBody>
      </p:sp>
      <p:sp>
        <p:nvSpPr>
          <p:cNvPr id="6" name="Slide Number Placeholder 5">
            <a:extLst>
              <a:ext uri="{FF2B5EF4-FFF2-40B4-BE49-F238E27FC236}">
                <a16:creationId xmlns:a16="http://schemas.microsoft.com/office/drawing/2014/main" id="{492FFA0E-A54B-814B-A2A0-BAE7E2EA144D}"/>
              </a:ext>
            </a:extLst>
          </p:cNvPr>
          <p:cNvSpPr>
            <a:spLocks noGrp="1"/>
          </p:cNvSpPr>
          <p:nvPr>
            <p:ph type="sldNum" sz="quarter" idx="12"/>
          </p:nvPr>
        </p:nvSpPr>
        <p:spPr/>
        <p:txBody>
          <a:bodyPr/>
          <a:lstStyle/>
          <a:p>
            <a:fld id="{666AB079-903E-4CD7-954A-E7AF1BA2DD6D}" type="slidenum">
              <a:rPr kumimoji="1" lang="ja-JP" altLang="en-US" smtClean="0"/>
              <a:t>‹#›</a:t>
            </a:fld>
            <a:endParaRPr kumimoji="1" lang="ja-JP" altLang="en-US" dirty="0"/>
          </a:p>
        </p:txBody>
      </p:sp>
    </p:spTree>
    <p:extLst>
      <p:ext uri="{BB962C8B-B14F-4D97-AF65-F5344CB8AC3E}">
        <p14:creationId xmlns:p14="http://schemas.microsoft.com/office/powerpoint/2010/main" val="59546406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031DD-3F18-1A4D-B59D-766A305EEA0B}"/>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40C34720-95D2-BD44-85E7-4AD76AEB9F6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6CA1C3C6-A270-B444-BF2B-9A38EC04E6C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781EB5DA-B78D-8D45-8CE7-5E1B6B5448FB}"/>
              </a:ext>
            </a:extLst>
          </p:cNvPr>
          <p:cNvSpPr>
            <a:spLocks noGrp="1"/>
          </p:cNvSpPr>
          <p:nvPr>
            <p:ph type="dt" sz="half" idx="10"/>
          </p:nvPr>
        </p:nvSpPr>
        <p:spPr/>
        <p:txBody>
          <a:bodyPr/>
          <a:lstStyle/>
          <a:p>
            <a:fld id="{D6439450-48ED-C849-93F2-45BAE396AB96}" type="datetime1">
              <a:rPr kumimoji="1" lang="en-MY" altLang="ja-JP" smtClean="0"/>
              <a:t>5/12/2021</a:t>
            </a:fld>
            <a:endParaRPr kumimoji="1" lang="ja-JP" altLang="en-US" dirty="0"/>
          </a:p>
        </p:txBody>
      </p:sp>
      <p:sp>
        <p:nvSpPr>
          <p:cNvPr id="6" name="Footer Placeholder 5">
            <a:extLst>
              <a:ext uri="{FF2B5EF4-FFF2-40B4-BE49-F238E27FC236}">
                <a16:creationId xmlns:a16="http://schemas.microsoft.com/office/drawing/2014/main" id="{14EA43C4-005B-DB4A-B81C-62C3BBF8163C}"/>
              </a:ext>
            </a:extLst>
          </p:cNvPr>
          <p:cNvSpPr>
            <a:spLocks noGrp="1"/>
          </p:cNvSpPr>
          <p:nvPr>
            <p:ph type="ftr" sz="quarter" idx="11"/>
          </p:nvPr>
        </p:nvSpPr>
        <p:spPr/>
        <p:txBody>
          <a:bodyPr/>
          <a:lstStyle/>
          <a:p>
            <a:endParaRPr kumimoji="1" lang="ja-JP" altLang="en-US" dirty="0"/>
          </a:p>
        </p:txBody>
      </p:sp>
      <p:sp>
        <p:nvSpPr>
          <p:cNvPr id="7" name="Slide Number Placeholder 6">
            <a:extLst>
              <a:ext uri="{FF2B5EF4-FFF2-40B4-BE49-F238E27FC236}">
                <a16:creationId xmlns:a16="http://schemas.microsoft.com/office/drawing/2014/main" id="{6FF9A91B-7238-4C45-BA4D-96034774A345}"/>
              </a:ext>
            </a:extLst>
          </p:cNvPr>
          <p:cNvSpPr>
            <a:spLocks noGrp="1"/>
          </p:cNvSpPr>
          <p:nvPr>
            <p:ph type="sldNum" sz="quarter" idx="12"/>
          </p:nvPr>
        </p:nvSpPr>
        <p:spPr/>
        <p:txBody>
          <a:bodyPr/>
          <a:lstStyle/>
          <a:p>
            <a:fld id="{666AB079-903E-4CD7-954A-E7AF1BA2DD6D}" type="slidenum">
              <a:rPr kumimoji="1" lang="ja-JP" altLang="en-US" smtClean="0"/>
              <a:t>‹#›</a:t>
            </a:fld>
            <a:endParaRPr kumimoji="1" lang="ja-JP" altLang="en-US" dirty="0"/>
          </a:p>
        </p:txBody>
      </p:sp>
    </p:spTree>
    <p:extLst>
      <p:ext uri="{BB962C8B-B14F-4D97-AF65-F5344CB8AC3E}">
        <p14:creationId xmlns:p14="http://schemas.microsoft.com/office/powerpoint/2010/main" val="85301216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B2CF-4BA0-BE4B-A2C8-9E059F74495E}"/>
              </a:ext>
            </a:extLst>
          </p:cNvPr>
          <p:cNvSpPr>
            <a:spLocks noGrp="1"/>
          </p:cNvSpPr>
          <p:nvPr>
            <p:ph type="title"/>
          </p:nvPr>
        </p:nvSpPr>
        <p:spPr>
          <a:xfrm>
            <a:off x="629841" y="365126"/>
            <a:ext cx="78867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64DAC3A5-D80D-C343-8A9D-A0352A2E056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E3B0E33-CE04-2E43-AABC-C24528514A1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8A6ACF9E-0590-B946-B94C-CD24433D26E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83D4ED-3CDD-F045-9AE5-4D88743A25A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0CBE0234-7F2A-3E42-AFE5-0176F19CB991}"/>
              </a:ext>
            </a:extLst>
          </p:cNvPr>
          <p:cNvSpPr>
            <a:spLocks noGrp="1"/>
          </p:cNvSpPr>
          <p:nvPr>
            <p:ph type="dt" sz="half" idx="10"/>
          </p:nvPr>
        </p:nvSpPr>
        <p:spPr/>
        <p:txBody>
          <a:bodyPr/>
          <a:lstStyle/>
          <a:p>
            <a:fld id="{D6439450-48ED-C849-93F2-45BAE396AB96}" type="datetime1">
              <a:rPr kumimoji="1" lang="en-MY" altLang="ja-JP" smtClean="0"/>
              <a:t>5/12/2021</a:t>
            </a:fld>
            <a:endParaRPr kumimoji="1" lang="ja-JP" altLang="en-US" dirty="0"/>
          </a:p>
        </p:txBody>
      </p:sp>
      <p:sp>
        <p:nvSpPr>
          <p:cNvPr id="8" name="Footer Placeholder 7">
            <a:extLst>
              <a:ext uri="{FF2B5EF4-FFF2-40B4-BE49-F238E27FC236}">
                <a16:creationId xmlns:a16="http://schemas.microsoft.com/office/drawing/2014/main" id="{1932B78D-ABB2-D248-A00B-2AEE6FCB02AE}"/>
              </a:ext>
            </a:extLst>
          </p:cNvPr>
          <p:cNvSpPr>
            <a:spLocks noGrp="1"/>
          </p:cNvSpPr>
          <p:nvPr>
            <p:ph type="ftr" sz="quarter" idx="11"/>
          </p:nvPr>
        </p:nvSpPr>
        <p:spPr/>
        <p:txBody>
          <a:bodyPr/>
          <a:lstStyle/>
          <a:p>
            <a:endParaRPr kumimoji="1" lang="ja-JP" altLang="en-US" dirty="0"/>
          </a:p>
        </p:txBody>
      </p:sp>
      <p:sp>
        <p:nvSpPr>
          <p:cNvPr id="9" name="Slide Number Placeholder 8">
            <a:extLst>
              <a:ext uri="{FF2B5EF4-FFF2-40B4-BE49-F238E27FC236}">
                <a16:creationId xmlns:a16="http://schemas.microsoft.com/office/drawing/2014/main" id="{9B8CDE48-5EAA-5D4D-B4FC-F39D40513627}"/>
              </a:ext>
            </a:extLst>
          </p:cNvPr>
          <p:cNvSpPr>
            <a:spLocks noGrp="1"/>
          </p:cNvSpPr>
          <p:nvPr>
            <p:ph type="sldNum" sz="quarter" idx="12"/>
          </p:nvPr>
        </p:nvSpPr>
        <p:spPr/>
        <p:txBody>
          <a:bodyPr/>
          <a:lstStyle/>
          <a:p>
            <a:fld id="{666AB079-903E-4CD7-954A-E7AF1BA2DD6D}" type="slidenum">
              <a:rPr kumimoji="1" lang="ja-JP" altLang="en-US" smtClean="0"/>
              <a:t>‹#›</a:t>
            </a:fld>
            <a:endParaRPr kumimoji="1" lang="ja-JP" altLang="en-US" dirty="0"/>
          </a:p>
        </p:txBody>
      </p:sp>
    </p:spTree>
    <p:extLst>
      <p:ext uri="{BB962C8B-B14F-4D97-AF65-F5344CB8AC3E}">
        <p14:creationId xmlns:p14="http://schemas.microsoft.com/office/powerpoint/2010/main" val="242648360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FE478-9599-A14F-87BE-A102BA8EA79D}"/>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ABD78A45-495D-3F4D-8956-6FF8CB0B3532}"/>
              </a:ext>
            </a:extLst>
          </p:cNvPr>
          <p:cNvSpPr>
            <a:spLocks noGrp="1"/>
          </p:cNvSpPr>
          <p:nvPr>
            <p:ph type="dt" sz="half" idx="10"/>
          </p:nvPr>
        </p:nvSpPr>
        <p:spPr/>
        <p:txBody>
          <a:bodyPr/>
          <a:lstStyle/>
          <a:p>
            <a:fld id="{D6439450-48ED-C849-93F2-45BAE396AB96}" type="datetime1">
              <a:rPr kumimoji="1" lang="en-MY" altLang="ja-JP" smtClean="0"/>
              <a:t>5/12/2021</a:t>
            </a:fld>
            <a:endParaRPr kumimoji="1" lang="ja-JP" altLang="en-US" dirty="0"/>
          </a:p>
        </p:txBody>
      </p:sp>
      <p:sp>
        <p:nvSpPr>
          <p:cNvPr id="4" name="Footer Placeholder 3">
            <a:extLst>
              <a:ext uri="{FF2B5EF4-FFF2-40B4-BE49-F238E27FC236}">
                <a16:creationId xmlns:a16="http://schemas.microsoft.com/office/drawing/2014/main" id="{A2B1C437-0160-D048-BAD7-260743C3E456}"/>
              </a:ext>
            </a:extLst>
          </p:cNvPr>
          <p:cNvSpPr>
            <a:spLocks noGrp="1"/>
          </p:cNvSpPr>
          <p:nvPr>
            <p:ph type="ftr" sz="quarter" idx="11"/>
          </p:nvPr>
        </p:nvSpPr>
        <p:spPr/>
        <p:txBody>
          <a:bodyPr/>
          <a:lstStyle/>
          <a:p>
            <a:endParaRPr kumimoji="1" lang="ja-JP" altLang="en-US" dirty="0"/>
          </a:p>
        </p:txBody>
      </p:sp>
      <p:sp>
        <p:nvSpPr>
          <p:cNvPr id="5" name="Slide Number Placeholder 4">
            <a:extLst>
              <a:ext uri="{FF2B5EF4-FFF2-40B4-BE49-F238E27FC236}">
                <a16:creationId xmlns:a16="http://schemas.microsoft.com/office/drawing/2014/main" id="{0C180562-8389-3A4F-B64A-9A7D7D8D4D13}"/>
              </a:ext>
            </a:extLst>
          </p:cNvPr>
          <p:cNvSpPr>
            <a:spLocks noGrp="1"/>
          </p:cNvSpPr>
          <p:nvPr>
            <p:ph type="sldNum" sz="quarter" idx="12"/>
          </p:nvPr>
        </p:nvSpPr>
        <p:spPr/>
        <p:txBody>
          <a:bodyPr/>
          <a:lstStyle/>
          <a:p>
            <a:fld id="{666AB079-903E-4CD7-954A-E7AF1BA2DD6D}" type="slidenum">
              <a:rPr kumimoji="1" lang="ja-JP" altLang="en-US" smtClean="0"/>
              <a:t>‹#›</a:t>
            </a:fld>
            <a:endParaRPr kumimoji="1" lang="ja-JP" altLang="en-US" dirty="0"/>
          </a:p>
        </p:txBody>
      </p:sp>
    </p:spTree>
    <p:extLst>
      <p:ext uri="{BB962C8B-B14F-4D97-AF65-F5344CB8AC3E}">
        <p14:creationId xmlns:p14="http://schemas.microsoft.com/office/powerpoint/2010/main" val="316090096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0BBAA7-503E-3647-80A8-DA26E8144F99}"/>
              </a:ext>
            </a:extLst>
          </p:cNvPr>
          <p:cNvSpPr>
            <a:spLocks noGrp="1"/>
          </p:cNvSpPr>
          <p:nvPr>
            <p:ph type="dt" sz="half" idx="10"/>
          </p:nvPr>
        </p:nvSpPr>
        <p:spPr/>
        <p:txBody>
          <a:bodyPr/>
          <a:lstStyle/>
          <a:p>
            <a:fld id="{D6439450-48ED-C849-93F2-45BAE396AB96}" type="datetime1">
              <a:rPr kumimoji="1" lang="en-MY" altLang="ja-JP" smtClean="0"/>
              <a:t>5/12/2021</a:t>
            </a:fld>
            <a:endParaRPr kumimoji="1" lang="ja-JP" altLang="en-US" dirty="0"/>
          </a:p>
        </p:txBody>
      </p:sp>
      <p:sp>
        <p:nvSpPr>
          <p:cNvPr id="3" name="Footer Placeholder 2">
            <a:extLst>
              <a:ext uri="{FF2B5EF4-FFF2-40B4-BE49-F238E27FC236}">
                <a16:creationId xmlns:a16="http://schemas.microsoft.com/office/drawing/2014/main" id="{DCC2CE8D-A826-5242-AFE2-183A52A50A78}"/>
              </a:ext>
            </a:extLst>
          </p:cNvPr>
          <p:cNvSpPr>
            <a:spLocks noGrp="1"/>
          </p:cNvSpPr>
          <p:nvPr>
            <p:ph type="ftr" sz="quarter" idx="11"/>
          </p:nvPr>
        </p:nvSpPr>
        <p:spPr/>
        <p:txBody>
          <a:bodyPr/>
          <a:lstStyle/>
          <a:p>
            <a:endParaRPr kumimoji="1" lang="ja-JP" altLang="en-US" dirty="0"/>
          </a:p>
        </p:txBody>
      </p:sp>
      <p:sp>
        <p:nvSpPr>
          <p:cNvPr id="4" name="Slide Number Placeholder 3">
            <a:extLst>
              <a:ext uri="{FF2B5EF4-FFF2-40B4-BE49-F238E27FC236}">
                <a16:creationId xmlns:a16="http://schemas.microsoft.com/office/drawing/2014/main" id="{D9C107B9-E811-2E43-A835-78FCB45818CE}"/>
              </a:ext>
            </a:extLst>
          </p:cNvPr>
          <p:cNvSpPr>
            <a:spLocks noGrp="1"/>
          </p:cNvSpPr>
          <p:nvPr>
            <p:ph type="sldNum" sz="quarter" idx="12"/>
          </p:nvPr>
        </p:nvSpPr>
        <p:spPr/>
        <p:txBody>
          <a:bodyPr/>
          <a:lstStyle/>
          <a:p>
            <a:fld id="{666AB079-903E-4CD7-954A-E7AF1BA2DD6D}" type="slidenum">
              <a:rPr kumimoji="1" lang="ja-JP" altLang="en-US" smtClean="0"/>
              <a:t>‹#›</a:t>
            </a:fld>
            <a:endParaRPr kumimoji="1" lang="ja-JP" altLang="en-US" dirty="0"/>
          </a:p>
        </p:txBody>
      </p:sp>
    </p:spTree>
    <p:extLst>
      <p:ext uri="{BB962C8B-B14F-4D97-AF65-F5344CB8AC3E}">
        <p14:creationId xmlns:p14="http://schemas.microsoft.com/office/powerpoint/2010/main" val="46518393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D100D-8016-B14B-80FB-C1C88EF0C40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AC43611D-A71D-6140-80D8-FA9EF5D0AEB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24C454BB-A19B-5D4B-B29C-CED6E110654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ADE6FB5-D2D2-CF44-9284-4AFB3E67193C}"/>
              </a:ext>
            </a:extLst>
          </p:cNvPr>
          <p:cNvSpPr>
            <a:spLocks noGrp="1"/>
          </p:cNvSpPr>
          <p:nvPr>
            <p:ph type="dt" sz="half" idx="10"/>
          </p:nvPr>
        </p:nvSpPr>
        <p:spPr/>
        <p:txBody>
          <a:bodyPr/>
          <a:lstStyle/>
          <a:p>
            <a:fld id="{D6439450-48ED-C849-93F2-45BAE396AB96}" type="datetime1">
              <a:rPr kumimoji="1" lang="en-MY" altLang="ja-JP" smtClean="0"/>
              <a:t>5/12/2021</a:t>
            </a:fld>
            <a:endParaRPr kumimoji="1" lang="ja-JP" altLang="en-US" dirty="0"/>
          </a:p>
        </p:txBody>
      </p:sp>
      <p:sp>
        <p:nvSpPr>
          <p:cNvPr id="6" name="Footer Placeholder 5">
            <a:extLst>
              <a:ext uri="{FF2B5EF4-FFF2-40B4-BE49-F238E27FC236}">
                <a16:creationId xmlns:a16="http://schemas.microsoft.com/office/drawing/2014/main" id="{3C1687B8-C552-0B4A-BE39-D429DCC63E29}"/>
              </a:ext>
            </a:extLst>
          </p:cNvPr>
          <p:cNvSpPr>
            <a:spLocks noGrp="1"/>
          </p:cNvSpPr>
          <p:nvPr>
            <p:ph type="ftr" sz="quarter" idx="11"/>
          </p:nvPr>
        </p:nvSpPr>
        <p:spPr/>
        <p:txBody>
          <a:bodyPr/>
          <a:lstStyle/>
          <a:p>
            <a:endParaRPr kumimoji="1" lang="ja-JP" altLang="en-US" dirty="0"/>
          </a:p>
        </p:txBody>
      </p:sp>
      <p:sp>
        <p:nvSpPr>
          <p:cNvPr id="7" name="Slide Number Placeholder 6">
            <a:extLst>
              <a:ext uri="{FF2B5EF4-FFF2-40B4-BE49-F238E27FC236}">
                <a16:creationId xmlns:a16="http://schemas.microsoft.com/office/drawing/2014/main" id="{8E8ADFC5-17BE-7C45-8A8D-532F262F4A63}"/>
              </a:ext>
            </a:extLst>
          </p:cNvPr>
          <p:cNvSpPr>
            <a:spLocks noGrp="1"/>
          </p:cNvSpPr>
          <p:nvPr>
            <p:ph type="sldNum" sz="quarter" idx="12"/>
          </p:nvPr>
        </p:nvSpPr>
        <p:spPr/>
        <p:txBody>
          <a:bodyPr/>
          <a:lstStyle/>
          <a:p>
            <a:fld id="{666AB079-903E-4CD7-954A-E7AF1BA2DD6D}" type="slidenum">
              <a:rPr kumimoji="1" lang="ja-JP" altLang="en-US" smtClean="0"/>
              <a:t>‹#›</a:t>
            </a:fld>
            <a:endParaRPr kumimoji="1" lang="ja-JP" altLang="en-US" dirty="0"/>
          </a:p>
        </p:txBody>
      </p:sp>
    </p:spTree>
    <p:extLst>
      <p:ext uri="{BB962C8B-B14F-4D97-AF65-F5344CB8AC3E}">
        <p14:creationId xmlns:p14="http://schemas.microsoft.com/office/powerpoint/2010/main" val="375592774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ECBD9-DD81-AD4E-B915-4F7697CF4F0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97D5F7DB-5ED1-5D4F-B9F9-9286BC2DD50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Text Placeholder 3">
            <a:extLst>
              <a:ext uri="{FF2B5EF4-FFF2-40B4-BE49-F238E27FC236}">
                <a16:creationId xmlns:a16="http://schemas.microsoft.com/office/drawing/2014/main" id="{901A3A2A-4892-6E41-8D4C-1B859103E05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C597208-DE5B-8B4B-8ADF-639CFBAB6DE8}"/>
              </a:ext>
            </a:extLst>
          </p:cNvPr>
          <p:cNvSpPr>
            <a:spLocks noGrp="1"/>
          </p:cNvSpPr>
          <p:nvPr>
            <p:ph type="dt" sz="half" idx="10"/>
          </p:nvPr>
        </p:nvSpPr>
        <p:spPr/>
        <p:txBody>
          <a:bodyPr/>
          <a:lstStyle/>
          <a:p>
            <a:fld id="{D6439450-48ED-C849-93F2-45BAE396AB96}" type="datetime1">
              <a:rPr kumimoji="1" lang="en-MY" altLang="ja-JP" smtClean="0"/>
              <a:t>5/12/2021</a:t>
            </a:fld>
            <a:endParaRPr kumimoji="1" lang="ja-JP" altLang="en-US" dirty="0"/>
          </a:p>
        </p:txBody>
      </p:sp>
      <p:sp>
        <p:nvSpPr>
          <p:cNvPr id="6" name="Footer Placeholder 5">
            <a:extLst>
              <a:ext uri="{FF2B5EF4-FFF2-40B4-BE49-F238E27FC236}">
                <a16:creationId xmlns:a16="http://schemas.microsoft.com/office/drawing/2014/main" id="{791F8E38-7EA1-4040-868A-46956482C8F5}"/>
              </a:ext>
            </a:extLst>
          </p:cNvPr>
          <p:cNvSpPr>
            <a:spLocks noGrp="1"/>
          </p:cNvSpPr>
          <p:nvPr>
            <p:ph type="ftr" sz="quarter" idx="11"/>
          </p:nvPr>
        </p:nvSpPr>
        <p:spPr/>
        <p:txBody>
          <a:bodyPr/>
          <a:lstStyle/>
          <a:p>
            <a:endParaRPr kumimoji="1" lang="ja-JP" altLang="en-US" dirty="0"/>
          </a:p>
        </p:txBody>
      </p:sp>
      <p:sp>
        <p:nvSpPr>
          <p:cNvPr id="7" name="Slide Number Placeholder 6">
            <a:extLst>
              <a:ext uri="{FF2B5EF4-FFF2-40B4-BE49-F238E27FC236}">
                <a16:creationId xmlns:a16="http://schemas.microsoft.com/office/drawing/2014/main" id="{D561DF75-08E2-1C4F-AE79-E2348F010603}"/>
              </a:ext>
            </a:extLst>
          </p:cNvPr>
          <p:cNvSpPr>
            <a:spLocks noGrp="1"/>
          </p:cNvSpPr>
          <p:nvPr>
            <p:ph type="sldNum" sz="quarter" idx="12"/>
          </p:nvPr>
        </p:nvSpPr>
        <p:spPr/>
        <p:txBody>
          <a:bodyPr/>
          <a:lstStyle/>
          <a:p>
            <a:fld id="{666AB079-903E-4CD7-954A-E7AF1BA2DD6D}" type="slidenum">
              <a:rPr kumimoji="1" lang="ja-JP" altLang="en-US" smtClean="0"/>
              <a:t>‹#›</a:t>
            </a:fld>
            <a:endParaRPr kumimoji="1" lang="ja-JP" altLang="en-US" dirty="0"/>
          </a:p>
        </p:txBody>
      </p:sp>
    </p:spTree>
    <p:extLst>
      <p:ext uri="{BB962C8B-B14F-4D97-AF65-F5344CB8AC3E}">
        <p14:creationId xmlns:p14="http://schemas.microsoft.com/office/powerpoint/2010/main" val="311034067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83D8F5-8946-E843-AFA1-7103D0353CA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DCF2BC27-F836-F844-83CB-32BE743050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5F12948-907A-3144-8ECA-E638050F84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6439450-48ED-C849-93F2-45BAE396AB96}" type="datetime1">
              <a:rPr kumimoji="1" lang="en-MY" altLang="ja-JP" smtClean="0"/>
              <a:t>5/12/2021</a:t>
            </a:fld>
            <a:endParaRPr kumimoji="1" lang="ja-JP" altLang="en-US" dirty="0"/>
          </a:p>
        </p:txBody>
      </p:sp>
      <p:sp>
        <p:nvSpPr>
          <p:cNvPr id="5" name="Footer Placeholder 4">
            <a:extLst>
              <a:ext uri="{FF2B5EF4-FFF2-40B4-BE49-F238E27FC236}">
                <a16:creationId xmlns:a16="http://schemas.microsoft.com/office/drawing/2014/main" id="{271663C5-4390-7D49-BDFB-DBF8B03003E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dirty="0"/>
          </a:p>
        </p:txBody>
      </p:sp>
      <p:sp>
        <p:nvSpPr>
          <p:cNvPr id="6" name="Slide Number Placeholder 5">
            <a:extLst>
              <a:ext uri="{FF2B5EF4-FFF2-40B4-BE49-F238E27FC236}">
                <a16:creationId xmlns:a16="http://schemas.microsoft.com/office/drawing/2014/main" id="{A120B03A-AA24-3746-B506-5B80B8E0224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66AB079-903E-4CD7-954A-E7AF1BA2DD6D}" type="slidenum">
              <a:rPr kumimoji="1" lang="ja-JP" altLang="en-US" smtClean="0"/>
              <a:t>‹#›</a:t>
            </a:fld>
            <a:endParaRPr kumimoji="1" lang="ja-JP" altLang="en-US" dirty="0"/>
          </a:p>
        </p:txBody>
      </p:sp>
      <p:sp>
        <p:nvSpPr>
          <p:cNvPr id="7" name="正方形/長方形 6">
            <a:extLst>
              <a:ext uri="{FF2B5EF4-FFF2-40B4-BE49-F238E27FC236}">
                <a16:creationId xmlns:a16="http://schemas.microsoft.com/office/drawing/2014/main" id="{A5EDEAA6-9317-5C49-B64B-9B2653AE8234}"/>
              </a:ext>
            </a:extLst>
          </p:cNvPr>
          <p:cNvSpPr/>
          <p:nvPr userDrawn="1"/>
        </p:nvSpPr>
        <p:spPr>
          <a:xfrm>
            <a:off x="0" y="6093296"/>
            <a:ext cx="9144000" cy="773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Picture 4" descr="Z:\win\デスクトップ\名称未設定-5.png">
            <a:extLst>
              <a:ext uri="{FF2B5EF4-FFF2-40B4-BE49-F238E27FC236}">
                <a16:creationId xmlns:a16="http://schemas.microsoft.com/office/drawing/2014/main" id="{AE0B8B64-229E-BA4C-9925-53B199F16886}"/>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2782285" y="6222741"/>
            <a:ext cx="3589915" cy="44661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コネクタ 8">
            <a:extLst>
              <a:ext uri="{FF2B5EF4-FFF2-40B4-BE49-F238E27FC236}">
                <a16:creationId xmlns:a16="http://schemas.microsoft.com/office/drawing/2014/main" id="{20A76AC9-659C-1642-949E-A2A84720FD99}"/>
              </a:ext>
            </a:extLst>
          </p:cNvPr>
          <p:cNvCxnSpPr/>
          <p:nvPr userDrawn="1"/>
        </p:nvCxnSpPr>
        <p:spPr>
          <a:xfrm>
            <a:off x="0" y="54868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70510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png"/><Relationship Id="rId17" Type="http://schemas.openxmlformats.org/officeDocument/2006/relationships/image" Target="../media/image52.jpeg"/><Relationship Id="rId2" Type="http://schemas.openxmlformats.org/officeDocument/2006/relationships/notesSlide" Target="../notesSlides/notesSlide10.xml"/><Relationship Id="rId16"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eg"/><Relationship Id="rId15" Type="http://schemas.openxmlformats.org/officeDocument/2006/relationships/image" Target="../media/image50.pn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60.jpe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63.jpe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crowd&#10;&#10;Description automatically generated">
            <a:extLst>
              <a:ext uri="{FF2B5EF4-FFF2-40B4-BE49-F238E27FC236}">
                <a16:creationId xmlns:a16="http://schemas.microsoft.com/office/drawing/2014/main" id="{1C33EB5E-4562-2348-A9D3-0F876CE98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647" y="425182"/>
            <a:ext cx="10125647" cy="5769528"/>
          </a:xfrm>
          <a:prstGeom prst="rect">
            <a:avLst/>
          </a:prstGeom>
        </p:spPr>
      </p:pic>
      <p:sp>
        <p:nvSpPr>
          <p:cNvPr id="6" name="TextBox 5">
            <a:extLst>
              <a:ext uri="{FF2B5EF4-FFF2-40B4-BE49-F238E27FC236}">
                <a16:creationId xmlns:a16="http://schemas.microsoft.com/office/drawing/2014/main" id="{8FF014D9-938F-AF43-83A7-25F3C5B3DEFF}"/>
              </a:ext>
            </a:extLst>
          </p:cNvPr>
          <p:cNvSpPr txBox="1"/>
          <p:nvPr/>
        </p:nvSpPr>
        <p:spPr>
          <a:xfrm>
            <a:off x="313769" y="2049168"/>
            <a:ext cx="5197429" cy="1754326"/>
          </a:xfrm>
          <a:prstGeom prst="rect">
            <a:avLst/>
          </a:prstGeom>
          <a:noFill/>
        </p:spPr>
        <p:txBody>
          <a:bodyPr wrap="square" rtlCol="0">
            <a:spAutoFit/>
          </a:bodyPr>
          <a:lstStyle/>
          <a:p>
            <a:r>
              <a:rPr lang="en-US" sz="3600" b="1" dirty="0">
                <a:latin typeface="Century Gothic" panose="020B0502020202020204" pitchFamily="34" charset="0"/>
                <a:cs typeface="Arial" panose="020B0604020202020204" pitchFamily="34" charset="0"/>
              </a:rPr>
              <a:t>SHIBAURA </a:t>
            </a:r>
          </a:p>
          <a:p>
            <a:r>
              <a:rPr lang="en-US" sz="3600" b="1" dirty="0">
                <a:latin typeface="Century Gothic" panose="020B0502020202020204" pitchFamily="34" charset="0"/>
                <a:cs typeface="Arial" panose="020B0604020202020204" pitchFamily="34" charset="0"/>
              </a:rPr>
              <a:t>INSTITUTE</a:t>
            </a:r>
          </a:p>
          <a:p>
            <a:r>
              <a:rPr lang="en-US" sz="3600" b="1" dirty="0">
                <a:latin typeface="Century Gothic" panose="020B0502020202020204" pitchFamily="34" charset="0"/>
                <a:cs typeface="Arial" panose="020B0604020202020204" pitchFamily="34" charset="0"/>
              </a:rPr>
              <a:t>OF TECHNOLOGY</a:t>
            </a:r>
            <a:endParaRPr lang="x-none" sz="3600" b="1" dirty="0">
              <a:latin typeface="Century Gothic" panose="020B0502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7EA22AF-861D-A845-8C77-04A7A74C3951}"/>
              </a:ext>
            </a:extLst>
          </p:cNvPr>
          <p:cNvSpPr txBox="1"/>
          <p:nvPr/>
        </p:nvSpPr>
        <p:spPr>
          <a:xfrm>
            <a:off x="306628" y="1679836"/>
            <a:ext cx="2012892" cy="369332"/>
          </a:xfrm>
          <a:prstGeom prst="rect">
            <a:avLst/>
          </a:prstGeom>
          <a:noFill/>
        </p:spPr>
        <p:txBody>
          <a:bodyPr wrap="square" rtlCol="0">
            <a:spAutoFit/>
          </a:bodyPr>
          <a:lstStyle/>
          <a:p>
            <a:r>
              <a:rPr lang="x-none" b="1" spc="300" dirty="0">
                <a:latin typeface="Century Gothic" panose="020B0502020202020204" pitchFamily="34" charset="0"/>
                <a:cs typeface="Arial" panose="020B0604020202020204" pitchFamily="34" charset="0"/>
              </a:rPr>
              <a:t>Welcome</a:t>
            </a:r>
            <a:r>
              <a:rPr lang="x-none" b="1" dirty="0">
                <a:latin typeface="Century Gothic" panose="020B0502020202020204" pitchFamily="34" charset="0"/>
                <a:cs typeface="Arial" panose="020B0604020202020204" pitchFamily="34" charset="0"/>
              </a:rPr>
              <a:t> to</a:t>
            </a:r>
          </a:p>
        </p:txBody>
      </p:sp>
      <p:sp>
        <p:nvSpPr>
          <p:cNvPr id="8" name="TextBox 7">
            <a:extLst>
              <a:ext uri="{FF2B5EF4-FFF2-40B4-BE49-F238E27FC236}">
                <a16:creationId xmlns:a16="http://schemas.microsoft.com/office/drawing/2014/main" id="{7FAC1CDE-95CF-D146-B5AB-CAAE572124E5}"/>
              </a:ext>
            </a:extLst>
          </p:cNvPr>
          <p:cNvSpPr txBox="1"/>
          <p:nvPr/>
        </p:nvSpPr>
        <p:spPr>
          <a:xfrm>
            <a:off x="313769" y="3792634"/>
            <a:ext cx="2732972" cy="338554"/>
          </a:xfrm>
          <a:prstGeom prst="rect">
            <a:avLst/>
          </a:prstGeom>
          <a:noFill/>
        </p:spPr>
        <p:txBody>
          <a:bodyPr wrap="square" rtlCol="0">
            <a:spAutoFit/>
          </a:bodyPr>
          <a:lstStyle/>
          <a:p>
            <a:r>
              <a:rPr lang="en-US" sz="1600" spc="600" dirty="0">
                <a:latin typeface="Century Gothic" panose="020B0502020202020204" pitchFamily="34" charset="0"/>
                <a:cs typeface="Arial" panose="020B0604020202020204" pitchFamily="34" charset="0"/>
              </a:rPr>
              <a:t>Tokyo, Japan</a:t>
            </a:r>
            <a:endParaRPr lang="x-none" sz="1600" spc="600" dirty="0">
              <a:latin typeface="Century Gothic" panose="020B0502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1E4AB76-6189-D345-9CC0-CF5127950B2F}"/>
              </a:ext>
            </a:extLst>
          </p:cNvPr>
          <p:cNvSpPr txBox="1"/>
          <p:nvPr/>
        </p:nvSpPr>
        <p:spPr>
          <a:xfrm>
            <a:off x="0" y="4250136"/>
            <a:ext cx="6552728" cy="261610"/>
          </a:xfrm>
          <a:prstGeom prst="rect">
            <a:avLst/>
          </a:prstGeom>
          <a:noFill/>
        </p:spPr>
        <p:txBody>
          <a:bodyPr wrap="square" rtlCol="0">
            <a:spAutoFit/>
          </a:bodyPr>
          <a:lstStyle/>
          <a:p>
            <a:r>
              <a:rPr lang="ja-JP" altLang="en-US" sz="1100" i="1" dirty="0">
                <a:latin typeface="Arial" panose="020B0604020202020204" pitchFamily="34" charset="0"/>
                <a:cs typeface="Arial" panose="020B0604020202020204" pitchFamily="34" charset="0"/>
              </a:rPr>
              <a:t> </a:t>
            </a:r>
            <a:r>
              <a:rPr lang="en-US" altLang="ja-JP" sz="1100" i="1" dirty="0">
                <a:latin typeface="Arial" panose="020B0604020202020204" pitchFamily="34" charset="0"/>
                <a:cs typeface="Arial" panose="020B0604020202020204" pitchFamily="34" charset="0"/>
              </a:rPr>
              <a:t>L</a:t>
            </a:r>
            <a:r>
              <a:rPr lang="en-US" sz="1100" i="1" dirty="0">
                <a:latin typeface="Arial" panose="020B0604020202020204" pitchFamily="34" charset="0"/>
                <a:cs typeface="Arial" panose="020B0604020202020204" pitchFamily="34" charset="0"/>
              </a:rPr>
              <a:t>earn from the world, contribute to the world </a:t>
            </a:r>
          </a:p>
        </p:txBody>
      </p:sp>
      <p:pic>
        <p:nvPicPr>
          <p:cNvPr id="4" name="図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698" y="44624"/>
            <a:ext cx="1999999" cy="648072"/>
          </a:xfrm>
          <a:prstGeom prst="rect">
            <a:avLst/>
          </a:prstGeom>
        </p:spPr>
      </p:pic>
    </p:spTree>
    <p:extLst>
      <p:ext uri="{BB962C8B-B14F-4D97-AF65-F5344CB8AC3E}">
        <p14:creationId xmlns:p14="http://schemas.microsoft.com/office/powerpoint/2010/main" val="3429328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E8AAFC-739E-1B47-BEE4-FD7D27114D5E}"/>
              </a:ext>
            </a:extLst>
          </p:cNvPr>
          <p:cNvSpPr/>
          <p:nvPr/>
        </p:nvSpPr>
        <p:spPr>
          <a:xfrm>
            <a:off x="0" y="188640"/>
            <a:ext cx="914400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1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C34829E-5A4B-F34F-87E1-EFC1AFD5AAD2}"/>
              </a:ext>
            </a:extLst>
          </p:cNvPr>
          <p:cNvSpPr/>
          <p:nvPr/>
        </p:nvSpPr>
        <p:spPr>
          <a:xfrm>
            <a:off x="3043958" y="-315416"/>
            <a:ext cx="6186025" cy="6387609"/>
          </a:xfrm>
          <a:prstGeom prst="rect">
            <a:avLst/>
          </a:prstGeom>
          <a:solidFill>
            <a:srgbClr val="00B6C5">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10" name="Group 9">
            <a:extLst>
              <a:ext uri="{FF2B5EF4-FFF2-40B4-BE49-F238E27FC236}">
                <a16:creationId xmlns:a16="http://schemas.microsoft.com/office/drawing/2014/main" id="{7BD3AF72-4ED7-4E45-A3A8-B6A93C53AD7E}"/>
              </a:ext>
            </a:extLst>
          </p:cNvPr>
          <p:cNvGrpSpPr/>
          <p:nvPr/>
        </p:nvGrpSpPr>
        <p:grpSpPr>
          <a:xfrm>
            <a:off x="2915" y="-1598069"/>
            <a:ext cx="7075889" cy="7704676"/>
            <a:chOff x="11630" y="-1539552"/>
            <a:chExt cx="7075889" cy="7704676"/>
          </a:xfrm>
        </p:grpSpPr>
        <p:sp>
          <p:nvSpPr>
            <p:cNvPr id="12" name="Right Triangle 11">
              <a:extLst>
                <a:ext uri="{FF2B5EF4-FFF2-40B4-BE49-F238E27FC236}">
                  <a16:creationId xmlns:a16="http://schemas.microsoft.com/office/drawing/2014/main" id="{AAA9850E-DA46-9D4C-AFBA-185AAA11CADB}"/>
                </a:ext>
              </a:extLst>
            </p:cNvPr>
            <p:cNvSpPr/>
            <p:nvPr/>
          </p:nvSpPr>
          <p:spPr>
            <a:xfrm>
              <a:off x="1038847" y="-1505138"/>
              <a:ext cx="6048672" cy="7670262"/>
            </a:xfrm>
            <a:prstGeom prst="rtTriangle">
              <a:avLst/>
            </a:prstGeom>
            <a:solidFill>
              <a:srgbClr val="00B6C5">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ight Triangle 10">
              <a:extLst>
                <a:ext uri="{FF2B5EF4-FFF2-40B4-BE49-F238E27FC236}">
                  <a16:creationId xmlns:a16="http://schemas.microsoft.com/office/drawing/2014/main" id="{52673A3A-4AF4-FC45-8628-258C582F7C49}"/>
                </a:ext>
              </a:extLst>
            </p:cNvPr>
            <p:cNvSpPr/>
            <p:nvPr/>
          </p:nvSpPr>
          <p:spPr>
            <a:xfrm>
              <a:off x="510533" y="-1539552"/>
              <a:ext cx="6048672" cy="7670262"/>
            </a:xfrm>
            <a:prstGeom prst="rtTriangle">
              <a:avLst/>
            </a:prstGeom>
            <a:solidFill>
              <a:srgbClr val="00B6C5">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ight Triangle 7">
              <a:extLst>
                <a:ext uri="{FF2B5EF4-FFF2-40B4-BE49-F238E27FC236}">
                  <a16:creationId xmlns:a16="http://schemas.microsoft.com/office/drawing/2014/main" id="{EA44CBA4-8C65-E640-AF83-FCD89381C566}"/>
                </a:ext>
              </a:extLst>
            </p:cNvPr>
            <p:cNvSpPr/>
            <p:nvPr/>
          </p:nvSpPr>
          <p:spPr>
            <a:xfrm>
              <a:off x="11630" y="-1539552"/>
              <a:ext cx="6048672" cy="7670262"/>
            </a:xfrm>
            <a:prstGeom prst="rtTriangle">
              <a:avLst/>
            </a:prstGeom>
            <a:solidFill>
              <a:srgbClr val="00B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9" name="スライド番号プレースホルダー 2"/>
          <p:cNvSpPr txBox="1">
            <a:spLocks/>
          </p:cNvSpPr>
          <p:nvPr/>
        </p:nvSpPr>
        <p:spPr>
          <a:xfrm>
            <a:off x="6974904" y="6453336"/>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50C89631-62C1-4E35-B94E-7BBF1800D043}" type="slidenum">
              <a:rPr lang="ja-JP" altLang="en-US" sz="1200" smtClean="0">
                <a:solidFill>
                  <a:schemeClr val="bg1">
                    <a:lumMod val="75000"/>
                  </a:schemeClr>
                </a:solidFill>
              </a:rPr>
              <a:pPr algn="r"/>
              <a:t>9</a:t>
            </a:fld>
            <a:endParaRPr lang="ja-JP" altLang="en-US" sz="1200" dirty="0">
              <a:solidFill>
                <a:schemeClr val="bg1">
                  <a:lumMod val="75000"/>
                </a:schemeClr>
              </a:solidFill>
            </a:endParaRPr>
          </a:p>
        </p:txBody>
      </p:sp>
      <p:pic>
        <p:nvPicPr>
          <p:cNvPr id="3" name="図 2"/>
          <p:cNvPicPr>
            <a:picLocks noChangeAspect="1"/>
          </p:cNvPicPr>
          <p:nvPr/>
        </p:nvPicPr>
        <p:blipFill rotWithShape="1">
          <a:blip r:embed="rId3"/>
          <a:srcRect r="29063"/>
          <a:stretch/>
        </p:blipFill>
        <p:spPr>
          <a:xfrm>
            <a:off x="0" y="160481"/>
            <a:ext cx="4932040" cy="2543292"/>
          </a:xfrm>
          <a:prstGeom prst="rect">
            <a:avLst/>
          </a:prstGeom>
        </p:spPr>
      </p:pic>
      <p:pic>
        <p:nvPicPr>
          <p:cNvPr id="4" name="図 3"/>
          <p:cNvPicPr>
            <a:picLocks noChangeAspect="1"/>
          </p:cNvPicPr>
          <p:nvPr/>
        </p:nvPicPr>
        <p:blipFill rotWithShape="1">
          <a:blip r:embed="rId4"/>
          <a:srcRect l="17538"/>
          <a:stretch/>
        </p:blipFill>
        <p:spPr>
          <a:xfrm>
            <a:off x="-26496" y="3303339"/>
            <a:ext cx="5189935" cy="2678284"/>
          </a:xfrm>
          <a:prstGeom prst="rect">
            <a:avLst/>
          </a:prstGeom>
        </p:spPr>
      </p:pic>
      <p:pic>
        <p:nvPicPr>
          <p:cNvPr id="5" name="図 4"/>
          <p:cNvPicPr>
            <a:picLocks noChangeAspect="1"/>
          </p:cNvPicPr>
          <p:nvPr/>
        </p:nvPicPr>
        <p:blipFill rotWithShape="1">
          <a:blip r:embed="rId5"/>
          <a:srcRect r="22512"/>
          <a:stretch/>
        </p:blipFill>
        <p:spPr>
          <a:xfrm>
            <a:off x="4573420" y="2104206"/>
            <a:ext cx="4656563" cy="2408408"/>
          </a:xfrm>
          <a:prstGeom prst="rect">
            <a:avLst/>
          </a:prstGeom>
        </p:spPr>
      </p:pic>
    </p:spTree>
    <p:extLst>
      <p:ext uri="{BB962C8B-B14F-4D97-AF65-F5344CB8AC3E}">
        <p14:creationId xmlns:p14="http://schemas.microsoft.com/office/powerpoint/2010/main" val="3173282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8E258E2-0BBD-CD47-93B1-AFA1384F9E37}"/>
              </a:ext>
            </a:extLst>
          </p:cNvPr>
          <p:cNvSpPr/>
          <p:nvPr/>
        </p:nvSpPr>
        <p:spPr>
          <a:xfrm>
            <a:off x="0" y="0"/>
            <a:ext cx="9144000" cy="716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テキスト ボックス 3"/>
          <p:cNvSpPr txBox="1"/>
          <p:nvPr/>
        </p:nvSpPr>
        <p:spPr>
          <a:xfrm>
            <a:off x="-1055608" y="406598"/>
            <a:ext cx="7920880" cy="1077218"/>
          </a:xfrm>
          <a:prstGeom prst="rect">
            <a:avLst/>
          </a:prstGeom>
          <a:noFill/>
        </p:spPr>
        <p:txBody>
          <a:bodyPr wrap="square" rtlCol="0">
            <a:spAutoFit/>
          </a:bodyPr>
          <a:lstStyle/>
          <a:p>
            <a:pPr algn="ctr"/>
            <a:r>
              <a:rPr lang="en-US" altLang="ja-JP" sz="3200" b="1" dirty="0">
                <a:latin typeface="Century Gothic" panose="020B0502020202020204" pitchFamily="34" charset="0"/>
                <a:cs typeface="Arial" panose="020B0604020202020204" pitchFamily="34" charset="0"/>
              </a:rPr>
              <a:t>Top Global University </a:t>
            </a:r>
          </a:p>
          <a:p>
            <a:pPr algn="ctr"/>
            <a:r>
              <a:rPr lang="en-US" altLang="ja-JP" sz="3200" b="1" dirty="0">
                <a:latin typeface="Century Gothic" panose="020B0502020202020204" pitchFamily="34" charset="0"/>
                <a:cs typeface="Arial" panose="020B0604020202020204" pitchFamily="34" charset="0"/>
              </a:rPr>
              <a:t>Project</a:t>
            </a:r>
          </a:p>
        </p:txBody>
      </p:sp>
      <p:pic>
        <p:nvPicPr>
          <p:cNvPr id="7" name="Picture 2" descr="http://sgu.adm.kanazawa-u.ac.jp/common/img/logo-sgu.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090" y="2182753"/>
            <a:ext cx="1498848" cy="593545"/>
          </a:xfrm>
          <a:prstGeom prst="rect">
            <a:avLst/>
          </a:prstGeom>
          <a:noFill/>
          <a:extLst>
            <a:ext uri="{909E8E84-426E-40DD-AFC4-6F175D3DCCD1}">
              <a14:hiddenFill xmlns:a14="http://schemas.microsoft.com/office/drawing/2010/main">
                <a:solidFill>
                  <a:srgbClr val="FFFFFF"/>
                </a:solidFill>
              </a14:hiddenFill>
            </a:ext>
          </a:extLst>
        </p:spPr>
      </p:pic>
      <p:sp>
        <p:nvSpPr>
          <p:cNvPr id="8" name="スライド番号プレースホルダー 2"/>
          <p:cNvSpPr txBox="1">
            <a:spLocks/>
          </p:cNvSpPr>
          <p:nvPr/>
        </p:nvSpPr>
        <p:spPr>
          <a:xfrm>
            <a:off x="6966912" y="6501169"/>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50C89631-62C1-4E35-B94E-7BBF1800D043}" type="slidenum">
              <a:rPr lang="ja-JP" altLang="en-US" sz="1200" smtClean="0">
                <a:solidFill>
                  <a:schemeClr val="bg1">
                    <a:lumMod val="75000"/>
                  </a:schemeClr>
                </a:solidFill>
              </a:rPr>
              <a:pPr algn="r"/>
              <a:t>10</a:t>
            </a:fld>
            <a:endParaRPr lang="ja-JP" altLang="en-US" sz="1200" dirty="0">
              <a:solidFill>
                <a:schemeClr val="bg1">
                  <a:lumMod val="75000"/>
                </a:schemeClr>
              </a:solidFill>
            </a:endParaRPr>
          </a:p>
        </p:txBody>
      </p:sp>
      <p:sp>
        <p:nvSpPr>
          <p:cNvPr id="14" name="Rectangle 13">
            <a:extLst>
              <a:ext uri="{FF2B5EF4-FFF2-40B4-BE49-F238E27FC236}">
                <a16:creationId xmlns:a16="http://schemas.microsoft.com/office/drawing/2014/main" id="{B50234EB-D708-564C-8B51-F941AEA1F717}"/>
              </a:ext>
            </a:extLst>
          </p:cNvPr>
          <p:cNvSpPr/>
          <p:nvPr/>
        </p:nvSpPr>
        <p:spPr>
          <a:xfrm>
            <a:off x="1758994" y="1976226"/>
            <a:ext cx="4129655" cy="1006429"/>
          </a:xfrm>
          <a:prstGeom prst="rect">
            <a:avLst/>
          </a:prstGeom>
        </p:spPr>
        <p:txBody>
          <a:bodyPr wrap="square">
            <a:spAutoFit/>
          </a:bodyPr>
          <a:lstStyle/>
          <a:p>
            <a:pPr>
              <a:lnSpc>
                <a:spcPct val="110000"/>
              </a:lnSpc>
            </a:pPr>
            <a:r>
              <a:rPr lang="en-US" altLang="ja-JP" dirty="0">
                <a:latin typeface="Arial" panose="020B0604020202020204" pitchFamily="34" charset="0"/>
                <a:ea typeface="ＭＳ Ｐゴシック" charset="-128"/>
                <a:cs typeface="Arial" panose="020B0604020202020204" pitchFamily="34" charset="0"/>
              </a:rPr>
              <a:t>Government chose </a:t>
            </a:r>
            <a:r>
              <a:rPr lang="en-US" altLang="ja-JP" b="1" u="sng" dirty="0">
                <a:latin typeface="Arial" panose="020B0604020202020204" pitchFamily="34" charset="0"/>
                <a:ea typeface="ＭＳ Ｐゴシック" charset="-128"/>
                <a:cs typeface="Arial" panose="020B0604020202020204" pitchFamily="34" charset="0"/>
              </a:rPr>
              <a:t>37 UNIVERSITIES</a:t>
            </a:r>
            <a:r>
              <a:rPr lang="en-US" altLang="ja-JP" dirty="0">
                <a:latin typeface="Arial" panose="020B0604020202020204" pitchFamily="34" charset="0"/>
                <a:ea typeface="ＭＳ Ｐゴシック" charset="-128"/>
                <a:cs typeface="Arial" panose="020B0604020202020204" pitchFamily="34" charset="0"/>
              </a:rPr>
              <a:t> </a:t>
            </a:r>
          </a:p>
          <a:p>
            <a:pPr>
              <a:lnSpc>
                <a:spcPct val="110000"/>
              </a:lnSpc>
            </a:pPr>
            <a:r>
              <a:rPr lang="en-US" altLang="ja-JP" dirty="0">
                <a:latin typeface="Arial" panose="020B0604020202020204" pitchFamily="34" charset="0"/>
                <a:ea typeface="ＭＳ Ｐゴシック" charset="-128"/>
                <a:cs typeface="Arial" panose="020B0604020202020204" pitchFamily="34" charset="0"/>
              </a:rPr>
              <a:t>to be role models for the globalization of Japanese educational institutions.</a:t>
            </a:r>
            <a:endParaRPr lang="en-US" altLang="ja-JP" dirty="0">
              <a:latin typeface="Franklin Gothic Demi" panose="020B0703020102020204" pitchFamily="34" charset="0"/>
              <a:ea typeface="ＭＳ Ｐゴシック" charset="-128"/>
              <a:cs typeface="Arial" panose="020B0604020202020204" pitchFamily="34" charset="0"/>
            </a:endParaRPr>
          </a:p>
        </p:txBody>
      </p:sp>
      <p:sp>
        <p:nvSpPr>
          <p:cNvPr id="15" name="Rectangle 14">
            <a:extLst>
              <a:ext uri="{FF2B5EF4-FFF2-40B4-BE49-F238E27FC236}">
                <a16:creationId xmlns:a16="http://schemas.microsoft.com/office/drawing/2014/main" id="{9ACF5821-C624-3B47-91E7-F9F2746904E7}"/>
              </a:ext>
            </a:extLst>
          </p:cNvPr>
          <p:cNvSpPr/>
          <p:nvPr/>
        </p:nvSpPr>
        <p:spPr>
          <a:xfrm>
            <a:off x="2286755" y="3936259"/>
            <a:ext cx="3444220" cy="1311128"/>
          </a:xfrm>
          <a:prstGeom prst="rect">
            <a:avLst/>
          </a:prstGeom>
        </p:spPr>
        <p:txBody>
          <a:bodyPr wrap="square">
            <a:spAutoFit/>
          </a:bodyPr>
          <a:lstStyle/>
          <a:p>
            <a:pPr>
              <a:lnSpc>
                <a:spcPct val="110000"/>
              </a:lnSpc>
            </a:pPr>
            <a:r>
              <a:rPr lang="en-US" altLang="ja-JP" dirty="0">
                <a:latin typeface="Arial" panose="020B0604020202020204" pitchFamily="34" charset="0"/>
                <a:ea typeface="ＭＳ Ｐゴシック" charset="-128"/>
                <a:cs typeface="Arial" panose="020B0604020202020204" pitchFamily="34" charset="0"/>
              </a:rPr>
              <a:t>SIT is the </a:t>
            </a:r>
            <a:r>
              <a:rPr lang="en-US" altLang="ja-JP" b="1" u="sng" dirty="0">
                <a:solidFill>
                  <a:srgbClr val="FF0000"/>
                </a:solidFill>
                <a:latin typeface="Arial" panose="020B0604020202020204" pitchFamily="34" charset="0"/>
                <a:ea typeface="ＭＳ Ｐゴシック" charset="-128"/>
                <a:cs typeface="Arial" panose="020B0604020202020204" pitchFamily="34" charset="0"/>
              </a:rPr>
              <a:t>ONLY</a:t>
            </a:r>
            <a:r>
              <a:rPr lang="en-US" altLang="ja-JP" dirty="0">
                <a:solidFill>
                  <a:srgbClr val="FF0000"/>
                </a:solidFill>
                <a:latin typeface="Arial" panose="020B0604020202020204" pitchFamily="34" charset="0"/>
                <a:ea typeface="ＭＳ Ｐゴシック" charset="-128"/>
                <a:cs typeface="Arial" panose="020B0604020202020204" pitchFamily="34" charset="0"/>
              </a:rPr>
              <a:t> university in private science and engineering universities in Japan</a:t>
            </a:r>
            <a:r>
              <a:rPr lang="en-US" altLang="ja-JP" dirty="0">
                <a:latin typeface="Arial" panose="020B0604020202020204" pitchFamily="34" charset="0"/>
                <a:ea typeface="ＭＳ Ｐゴシック" charset="-128"/>
                <a:cs typeface="Arial" panose="020B0604020202020204" pitchFamily="34" charset="0"/>
              </a:rPr>
              <a:t> to receive federal funds for this project.</a:t>
            </a:r>
            <a:endParaRPr lang="en-US" altLang="ja-JP" dirty="0">
              <a:latin typeface="Franklin Gothic Demi" panose="020B0703020102020204" pitchFamily="34" charset="0"/>
              <a:ea typeface="ＭＳ Ｐゴシック" charset="-128"/>
              <a:cs typeface="Arial" panose="020B0604020202020204" pitchFamily="34" charset="0"/>
            </a:endParaRPr>
          </a:p>
        </p:txBody>
      </p:sp>
      <p:sp>
        <p:nvSpPr>
          <p:cNvPr id="9" name="Rectangle 8">
            <a:extLst>
              <a:ext uri="{FF2B5EF4-FFF2-40B4-BE49-F238E27FC236}">
                <a16:creationId xmlns:a16="http://schemas.microsoft.com/office/drawing/2014/main" id="{79E6B90D-DBA3-1745-A20B-2B0363320719}"/>
              </a:ext>
            </a:extLst>
          </p:cNvPr>
          <p:cNvSpPr/>
          <p:nvPr/>
        </p:nvSpPr>
        <p:spPr>
          <a:xfrm>
            <a:off x="6016706" y="0"/>
            <a:ext cx="3131840" cy="6093296"/>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002060"/>
              </a:solidFill>
            </a:endParaRPr>
          </a:p>
        </p:txBody>
      </p:sp>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l="21429" r="11903" b="1120"/>
          <a:stretch/>
        </p:blipFill>
        <p:spPr>
          <a:xfrm>
            <a:off x="303634" y="3670940"/>
            <a:ext cx="1861186" cy="1841766"/>
          </a:xfrm>
          <a:prstGeom prst="rect">
            <a:avLst/>
          </a:prstGeom>
        </p:spPr>
      </p:pic>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6360" y="283392"/>
            <a:ext cx="948343" cy="1290263"/>
          </a:xfrm>
          <a:prstGeom prst="rect">
            <a:avLst/>
          </a:prstGeom>
        </p:spPr>
      </p:pic>
      <p:grpSp>
        <p:nvGrpSpPr>
          <p:cNvPr id="12" name="Group 55">
            <a:extLst>
              <a:ext uri="{FF2B5EF4-FFF2-40B4-BE49-F238E27FC236}">
                <a16:creationId xmlns:a16="http://schemas.microsoft.com/office/drawing/2014/main" id="{40D0E1D9-5F8B-1C45-A654-1B1CDA77C8F1}"/>
              </a:ext>
            </a:extLst>
          </p:cNvPr>
          <p:cNvGrpSpPr/>
          <p:nvPr/>
        </p:nvGrpSpPr>
        <p:grpSpPr>
          <a:xfrm rot="16200000">
            <a:off x="5936237" y="2543273"/>
            <a:ext cx="6283477" cy="816568"/>
            <a:chOff x="6286051" y="657319"/>
            <a:chExt cx="2786194" cy="816568"/>
          </a:xfrm>
          <a:solidFill>
            <a:schemeClr val="bg1">
              <a:alpha val="22000"/>
            </a:schemeClr>
          </a:solidFill>
        </p:grpSpPr>
        <p:sp>
          <p:nvSpPr>
            <p:cNvPr id="13" name="Rectangle 40">
              <a:extLst>
                <a:ext uri="{FF2B5EF4-FFF2-40B4-BE49-F238E27FC236}">
                  <a16:creationId xmlns:a16="http://schemas.microsoft.com/office/drawing/2014/main" id="{632685C3-0F5A-DA44-BAF6-78E42B5EFCA5}"/>
                </a:ext>
              </a:extLst>
            </p:cNvPr>
            <p:cNvSpPr/>
            <p:nvPr/>
          </p:nvSpPr>
          <p:spPr>
            <a:xfrm flipV="1">
              <a:off x="6286051" y="657319"/>
              <a:ext cx="274093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Rectangle 46">
              <a:extLst>
                <a:ext uri="{FF2B5EF4-FFF2-40B4-BE49-F238E27FC236}">
                  <a16:creationId xmlns:a16="http://schemas.microsoft.com/office/drawing/2014/main" id="{7C7BFE68-AF3B-284A-9E2F-F381575D972A}"/>
                </a:ext>
              </a:extLst>
            </p:cNvPr>
            <p:cNvSpPr/>
            <p:nvPr/>
          </p:nvSpPr>
          <p:spPr>
            <a:xfrm flipV="1">
              <a:off x="6303873" y="811609"/>
              <a:ext cx="274093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Rectangle 47">
              <a:extLst>
                <a:ext uri="{FF2B5EF4-FFF2-40B4-BE49-F238E27FC236}">
                  <a16:creationId xmlns:a16="http://schemas.microsoft.com/office/drawing/2014/main" id="{BA854876-A04C-CA44-B0AF-88AEF08A62AF}"/>
                </a:ext>
              </a:extLst>
            </p:cNvPr>
            <p:cNvSpPr/>
            <p:nvPr/>
          </p:nvSpPr>
          <p:spPr>
            <a:xfrm flipV="1">
              <a:off x="6303873" y="963724"/>
              <a:ext cx="274093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Rectangle 52">
              <a:extLst>
                <a:ext uri="{FF2B5EF4-FFF2-40B4-BE49-F238E27FC236}">
                  <a16:creationId xmlns:a16="http://schemas.microsoft.com/office/drawing/2014/main" id="{D9F27F0D-1725-484C-BADF-13F7E7FD147E}"/>
                </a:ext>
              </a:extLst>
            </p:cNvPr>
            <p:cNvSpPr/>
            <p:nvPr/>
          </p:nvSpPr>
          <p:spPr>
            <a:xfrm flipV="1">
              <a:off x="6313485" y="1121763"/>
              <a:ext cx="274093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Rectangle 53">
              <a:extLst>
                <a:ext uri="{FF2B5EF4-FFF2-40B4-BE49-F238E27FC236}">
                  <a16:creationId xmlns:a16="http://schemas.microsoft.com/office/drawing/2014/main" id="{C49276D2-8974-C647-B32B-950FF80CBC92}"/>
                </a:ext>
              </a:extLst>
            </p:cNvPr>
            <p:cNvSpPr/>
            <p:nvPr/>
          </p:nvSpPr>
          <p:spPr>
            <a:xfrm flipV="1">
              <a:off x="6331307" y="1276053"/>
              <a:ext cx="274093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Rectangle 54">
              <a:extLst>
                <a:ext uri="{FF2B5EF4-FFF2-40B4-BE49-F238E27FC236}">
                  <a16:creationId xmlns:a16="http://schemas.microsoft.com/office/drawing/2014/main" id="{3D79F362-845D-4948-8813-49293601A3CF}"/>
                </a:ext>
              </a:extLst>
            </p:cNvPr>
            <p:cNvSpPr/>
            <p:nvPr/>
          </p:nvSpPr>
          <p:spPr>
            <a:xfrm flipV="1">
              <a:off x="6331307" y="1428168"/>
              <a:ext cx="274093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22" name="テキスト ボックス 21"/>
          <p:cNvSpPr txBox="1"/>
          <p:nvPr/>
        </p:nvSpPr>
        <p:spPr>
          <a:xfrm>
            <a:off x="6642309" y="1706311"/>
            <a:ext cx="1901759" cy="584775"/>
          </a:xfrm>
          <a:prstGeom prst="rect">
            <a:avLst/>
          </a:prstGeom>
          <a:noFill/>
        </p:spPr>
        <p:txBody>
          <a:bodyPr wrap="square" rtlCol="0">
            <a:spAutoFit/>
          </a:bodyPr>
          <a:lstStyle/>
          <a:p>
            <a:pPr algn="ctr"/>
            <a:r>
              <a:rPr lang="en-US" altLang="ja-JP" sz="3200" b="1" dirty="0">
                <a:solidFill>
                  <a:schemeClr val="bg1"/>
                </a:solidFill>
                <a:latin typeface="Century Gothic" panose="020B0502020202020204" pitchFamily="34" charset="0"/>
                <a:cs typeface="Arial" panose="020B0604020202020204" pitchFamily="34" charset="0"/>
              </a:rPr>
              <a:t>RANKED</a:t>
            </a:r>
          </a:p>
        </p:txBody>
      </p:sp>
      <p:sp>
        <p:nvSpPr>
          <p:cNvPr id="10" name="正方形/長方形 9"/>
          <p:cNvSpPr/>
          <p:nvPr/>
        </p:nvSpPr>
        <p:spPr>
          <a:xfrm>
            <a:off x="6952295" y="2479039"/>
            <a:ext cx="1245854" cy="461665"/>
          </a:xfrm>
          <a:prstGeom prst="rect">
            <a:avLst/>
          </a:prstGeom>
        </p:spPr>
        <p:txBody>
          <a:bodyPr wrap="none">
            <a:spAutoFit/>
          </a:bodyPr>
          <a:lstStyle/>
          <a:p>
            <a:r>
              <a:rPr lang="ja-JP" altLang="en-US" sz="2400" b="1" dirty="0">
                <a:solidFill>
                  <a:schemeClr val="bg1"/>
                </a:solidFill>
                <a:latin typeface="Century Gothic" panose="020B0502020202020204" pitchFamily="34" charset="0"/>
              </a:rPr>
              <a:t>#100</a:t>
            </a:r>
            <a:r>
              <a:rPr lang="en-US" altLang="ja-JP" sz="2400" b="1" dirty="0">
                <a:solidFill>
                  <a:schemeClr val="bg1"/>
                </a:solidFill>
                <a:latin typeface="Century Gothic" panose="020B0502020202020204" pitchFamily="34" charset="0"/>
              </a:rPr>
              <a:t>1</a:t>
            </a:r>
            <a:r>
              <a:rPr lang="ja-JP" altLang="en-US" sz="2400" b="1" dirty="0">
                <a:solidFill>
                  <a:schemeClr val="bg1"/>
                </a:solidFill>
                <a:latin typeface="Century Gothic" panose="020B0502020202020204" pitchFamily="34" charset="0"/>
              </a:rPr>
              <a:t>+</a:t>
            </a:r>
          </a:p>
        </p:txBody>
      </p:sp>
      <p:sp>
        <p:nvSpPr>
          <p:cNvPr id="11" name="正方形/長方形 10"/>
          <p:cNvSpPr/>
          <p:nvPr/>
        </p:nvSpPr>
        <p:spPr>
          <a:xfrm>
            <a:off x="6691254" y="2889558"/>
            <a:ext cx="1680268" cy="461665"/>
          </a:xfrm>
          <a:prstGeom prst="rect">
            <a:avLst/>
          </a:prstGeom>
        </p:spPr>
        <p:txBody>
          <a:bodyPr wrap="none">
            <a:spAutoFit/>
          </a:bodyPr>
          <a:lstStyle/>
          <a:p>
            <a:r>
              <a:rPr lang="en-US" altLang="ja-JP" sz="1200" dirty="0">
                <a:solidFill>
                  <a:schemeClr val="bg1"/>
                </a:solidFill>
                <a:latin typeface="Century Gothic" panose="020B0502020202020204" pitchFamily="34" charset="0"/>
              </a:rPr>
              <a:t>THE </a:t>
            </a:r>
            <a:r>
              <a:rPr lang="ja-JP" altLang="en-US" sz="1200" dirty="0">
                <a:solidFill>
                  <a:schemeClr val="bg1"/>
                </a:solidFill>
                <a:latin typeface="Century Gothic" panose="020B0502020202020204" pitchFamily="34" charset="0"/>
              </a:rPr>
              <a:t>World </a:t>
            </a:r>
            <a:r>
              <a:rPr lang="en-US" altLang="ja-JP" sz="1200" dirty="0">
                <a:solidFill>
                  <a:schemeClr val="bg1"/>
                </a:solidFill>
                <a:latin typeface="Century Gothic" panose="020B0502020202020204" pitchFamily="34" charset="0"/>
              </a:rPr>
              <a:t>University</a:t>
            </a:r>
            <a:r>
              <a:rPr lang="ja-JP" altLang="en-US" sz="1200" dirty="0">
                <a:solidFill>
                  <a:schemeClr val="bg1"/>
                </a:solidFill>
                <a:latin typeface="Century Gothic" panose="020B0502020202020204" pitchFamily="34" charset="0"/>
              </a:rPr>
              <a:t> </a:t>
            </a:r>
            <a:endParaRPr lang="en-US" altLang="ja-JP" sz="1200" dirty="0">
              <a:solidFill>
                <a:schemeClr val="bg1"/>
              </a:solidFill>
              <a:latin typeface="Century Gothic" panose="020B0502020202020204" pitchFamily="34" charset="0"/>
            </a:endParaRPr>
          </a:p>
          <a:p>
            <a:pPr algn="ctr"/>
            <a:r>
              <a:rPr lang="ja-JP" altLang="en-US" sz="1200" dirty="0">
                <a:solidFill>
                  <a:schemeClr val="bg1"/>
                </a:solidFill>
                <a:latin typeface="Century Gothic" panose="020B0502020202020204" pitchFamily="34" charset="0"/>
              </a:rPr>
              <a:t>Ranking </a:t>
            </a:r>
            <a:r>
              <a:rPr lang="en-US" altLang="ja-JP" sz="1200" dirty="0">
                <a:solidFill>
                  <a:schemeClr val="bg1"/>
                </a:solidFill>
                <a:latin typeface="Century Gothic" panose="020B0502020202020204" pitchFamily="34" charset="0"/>
              </a:rPr>
              <a:t>2021</a:t>
            </a:r>
            <a:endParaRPr lang="ja-JP" altLang="en-US" sz="1200" dirty="0">
              <a:solidFill>
                <a:schemeClr val="bg1"/>
              </a:solidFill>
              <a:latin typeface="Century Gothic" panose="020B0502020202020204" pitchFamily="34" charset="0"/>
            </a:endParaRPr>
          </a:p>
        </p:txBody>
      </p:sp>
      <p:sp>
        <p:nvSpPr>
          <p:cNvPr id="23" name="正方形/長方形 22"/>
          <p:cNvSpPr/>
          <p:nvPr/>
        </p:nvSpPr>
        <p:spPr>
          <a:xfrm>
            <a:off x="7191139" y="3475648"/>
            <a:ext cx="715260" cy="461665"/>
          </a:xfrm>
          <a:prstGeom prst="rect">
            <a:avLst/>
          </a:prstGeom>
        </p:spPr>
        <p:txBody>
          <a:bodyPr wrap="none">
            <a:spAutoFit/>
          </a:bodyPr>
          <a:lstStyle/>
          <a:p>
            <a:r>
              <a:rPr lang="ja-JP" altLang="en-US" sz="2400" b="1" dirty="0">
                <a:solidFill>
                  <a:schemeClr val="bg1"/>
                </a:solidFill>
                <a:latin typeface="Century Gothic" panose="020B0502020202020204" pitchFamily="34" charset="0"/>
              </a:rPr>
              <a:t>#</a:t>
            </a:r>
            <a:r>
              <a:rPr lang="en-US" altLang="ja-JP" sz="2400" b="1" dirty="0">
                <a:solidFill>
                  <a:schemeClr val="bg1"/>
                </a:solidFill>
                <a:latin typeface="Century Gothic" panose="020B0502020202020204" pitchFamily="34" charset="0"/>
              </a:rPr>
              <a:t>35</a:t>
            </a:r>
            <a:endParaRPr lang="ja-JP" altLang="en-US" sz="2400" b="1" dirty="0">
              <a:solidFill>
                <a:schemeClr val="bg1"/>
              </a:solidFill>
              <a:latin typeface="Century Gothic" panose="020B0502020202020204" pitchFamily="34" charset="0"/>
            </a:endParaRPr>
          </a:p>
        </p:txBody>
      </p:sp>
      <p:sp>
        <p:nvSpPr>
          <p:cNvPr id="24" name="正方形/長方形 23"/>
          <p:cNvSpPr/>
          <p:nvPr/>
        </p:nvSpPr>
        <p:spPr>
          <a:xfrm>
            <a:off x="6695310" y="3873172"/>
            <a:ext cx="1755609" cy="461665"/>
          </a:xfrm>
          <a:prstGeom prst="rect">
            <a:avLst/>
          </a:prstGeom>
        </p:spPr>
        <p:txBody>
          <a:bodyPr wrap="none">
            <a:spAutoFit/>
          </a:bodyPr>
          <a:lstStyle/>
          <a:p>
            <a:r>
              <a:rPr lang="en-US" altLang="ja-JP" sz="1200" dirty="0">
                <a:solidFill>
                  <a:schemeClr val="bg1"/>
                </a:solidFill>
                <a:latin typeface="Century Gothic" panose="020B0502020202020204" pitchFamily="34" charset="0"/>
              </a:rPr>
              <a:t>THE JAPAN</a:t>
            </a:r>
            <a:r>
              <a:rPr lang="ja-JP" altLang="en-US" sz="1200" dirty="0">
                <a:solidFill>
                  <a:schemeClr val="bg1"/>
                </a:solidFill>
                <a:latin typeface="Century Gothic" panose="020B0502020202020204" pitchFamily="34" charset="0"/>
              </a:rPr>
              <a:t> </a:t>
            </a:r>
            <a:r>
              <a:rPr lang="en-US" altLang="ja-JP" sz="1200" dirty="0">
                <a:solidFill>
                  <a:schemeClr val="bg1"/>
                </a:solidFill>
                <a:latin typeface="Century Gothic" panose="020B0502020202020204" pitchFamily="34" charset="0"/>
              </a:rPr>
              <a:t>University</a:t>
            </a:r>
            <a:r>
              <a:rPr lang="ja-JP" altLang="en-US" sz="1200" dirty="0">
                <a:solidFill>
                  <a:schemeClr val="bg1"/>
                </a:solidFill>
                <a:latin typeface="Century Gothic" panose="020B0502020202020204" pitchFamily="34" charset="0"/>
              </a:rPr>
              <a:t> </a:t>
            </a:r>
            <a:endParaRPr lang="en-US" altLang="ja-JP" sz="1200" dirty="0">
              <a:solidFill>
                <a:schemeClr val="bg1"/>
              </a:solidFill>
              <a:latin typeface="Century Gothic" panose="020B0502020202020204" pitchFamily="34" charset="0"/>
            </a:endParaRPr>
          </a:p>
          <a:p>
            <a:pPr algn="ctr"/>
            <a:r>
              <a:rPr lang="ja-JP" altLang="en-US" sz="1200" dirty="0">
                <a:solidFill>
                  <a:schemeClr val="bg1"/>
                </a:solidFill>
                <a:latin typeface="Century Gothic" panose="020B0502020202020204" pitchFamily="34" charset="0"/>
              </a:rPr>
              <a:t>Ranking </a:t>
            </a:r>
            <a:r>
              <a:rPr lang="en-US" altLang="ja-JP" sz="1200" dirty="0">
                <a:solidFill>
                  <a:schemeClr val="bg1"/>
                </a:solidFill>
                <a:latin typeface="Century Gothic" panose="020B0502020202020204" pitchFamily="34" charset="0"/>
              </a:rPr>
              <a:t>2020</a:t>
            </a:r>
            <a:endParaRPr lang="ja-JP" altLang="en-US" sz="1200" dirty="0">
              <a:solidFill>
                <a:schemeClr val="bg1"/>
              </a:solidFill>
              <a:latin typeface="Century Gothic" panose="020B0502020202020204" pitchFamily="34" charset="0"/>
            </a:endParaRPr>
          </a:p>
        </p:txBody>
      </p:sp>
      <p:sp>
        <p:nvSpPr>
          <p:cNvPr id="25" name="正方形/長方形 24"/>
          <p:cNvSpPr/>
          <p:nvPr/>
        </p:nvSpPr>
        <p:spPr>
          <a:xfrm>
            <a:off x="7258007" y="4456038"/>
            <a:ext cx="554875" cy="461665"/>
          </a:xfrm>
          <a:prstGeom prst="rect">
            <a:avLst/>
          </a:prstGeom>
        </p:spPr>
        <p:txBody>
          <a:bodyPr wrap="square">
            <a:spAutoFit/>
          </a:bodyPr>
          <a:lstStyle/>
          <a:p>
            <a:r>
              <a:rPr lang="ja-JP" altLang="en-US" sz="2400" b="1" dirty="0">
                <a:solidFill>
                  <a:schemeClr val="bg1"/>
                </a:solidFill>
                <a:latin typeface="Century Gothic" panose="020B0502020202020204" pitchFamily="34" charset="0"/>
              </a:rPr>
              <a:t>#</a:t>
            </a:r>
            <a:r>
              <a:rPr lang="en-US" altLang="ja-JP" sz="2400" b="1" dirty="0">
                <a:solidFill>
                  <a:schemeClr val="bg1"/>
                </a:solidFill>
                <a:latin typeface="Century Gothic" panose="020B0502020202020204" pitchFamily="34" charset="0"/>
              </a:rPr>
              <a:t>8</a:t>
            </a:r>
            <a:endParaRPr lang="ja-JP" altLang="en-US" sz="2400" b="1" dirty="0">
              <a:solidFill>
                <a:schemeClr val="bg1"/>
              </a:solidFill>
              <a:latin typeface="Century Gothic" panose="020B0502020202020204" pitchFamily="34" charset="0"/>
            </a:endParaRPr>
          </a:p>
        </p:txBody>
      </p:sp>
      <p:sp>
        <p:nvSpPr>
          <p:cNvPr id="26" name="正方形/長方形 25"/>
          <p:cNvSpPr/>
          <p:nvPr/>
        </p:nvSpPr>
        <p:spPr>
          <a:xfrm>
            <a:off x="5985103" y="4869736"/>
            <a:ext cx="3150416" cy="646331"/>
          </a:xfrm>
          <a:prstGeom prst="rect">
            <a:avLst/>
          </a:prstGeom>
        </p:spPr>
        <p:txBody>
          <a:bodyPr wrap="square">
            <a:spAutoFit/>
          </a:bodyPr>
          <a:lstStyle/>
          <a:p>
            <a:pPr algn="ctr"/>
            <a:r>
              <a:rPr lang="en-US" altLang="ja-JP" sz="1200" dirty="0">
                <a:solidFill>
                  <a:schemeClr val="bg1"/>
                </a:solidFill>
                <a:latin typeface="Century Gothic" panose="020B0502020202020204" pitchFamily="34" charset="0"/>
              </a:rPr>
              <a:t>THE JAPAN</a:t>
            </a:r>
            <a:r>
              <a:rPr lang="ja-JP" altLang="en-US" sz="1200" dirty="0">
                <a:solidFill>
                  <a:schemeClr val="bg1"/>
                </a:solidFill>
                <a:latin typeface="Century Gothic" panose="020B0502020202020204" pitchFamily="34" charset="0"/>
              </a:rPr>
              <a:t> </a:t>
            </a:r>
            <a:r>
              <a:rPr lang="en-US" altLang="ja-JP" sz="1200" dirty="0">
                <a:solidFill>
                  <a:schemeClr val="bg1"/>
                </a:solidFill>
                <a:latin typeface="Century Gothic" panose="020B0502020202020204" pitchFamily="34" charset="0"/>
              </a:rPr>
              <a:t>University</a:t>
            </a:r>
            <a:r>
              <a:rPr lang="ja-JP" altLang="en-US" sz="1200" dirty="0">
                <a:solidFill>
                  <a:schemeClr val="bg1"/>
                </a:solidFill>
                <a:latin typeface="Century Gothic" panose="020B0502020202020204" pitchFamily="34" charset="0"/>
              </a:rPr>
              <a:t> </a:t>
            </a:r>
            <a:endParaRPr lang="en-US" altLang="ja-JP" sz="1200" dirty="0">
              <a:solidFill>
                <a:schemeClr val="bg1"/>
              </a:solidFill>
              <a:latin typeface="Century Gothic" panose="020B0502020202020204" pitchFamily="34" charset="0"/>
            </a:endParaRPr>
          </a:p>
          <a:p>
            <a:pPr algn="ctr"/>
            <a:r>
              <a:rPr lang="ja-JP" altLang="en-US" sz="1200" dirty="0">
                <a:solidFill>
                  <a:schemeClr val="bg1"/>
                </a:solidFill>
                <a:latin typeface="Century Gothic" panose="020B0502020202020204" pitchFamily="34" charset="0"/>
              </a:rPr>
              <a:t>Ranking </a:t>
            </a:r>
            <a:r>
              <a:rPr lang="en-US" altLang="ja-JP" sz="1200" dirty="0">
                <a:solidFill>
                  <a:schemeClr val="bg1"/>
                </a:solidFill>
                <a:latin typeface="Century Gothic" panose="020B0502020202020204" pitchFamily="34" charset="0"/>
              </a:rPr>
              <a:t>2020</a:t>
            </a:r>
          </a:p>
          <a:p>
            <a:pPr algn="ctr"/>
            <a:r>
              <a:rPr lang="en-US" altLang="ja-JP" sz="1200" dirty="0">
                <a:solidFill>
                  <a:schemeClr val="bg1"/>
                </a:solidFill>
                <a:latin typeface="Century Gothic" panose="020B0502020202020204" pitchFamily="34" charset="0"/>
              </a:rPr>
              <a:t>(Private University)</a:t>
            </a:r>
            <a:endParaRPr lang="ja-JP" altLang="en-US" sz="1200" dirty="0">
              <a:solidFill>
                <a:schemeClr val="bg1"/>
              </a:solidFill>
              <a:latin typeface="Century Gothic" panose="020B0502020202020204" pitchFamily="34" charset="0"/>
            </a:endParaRPr>
          </a:p>
        </p:txBody>
      </p:sp>
      <p:sp>
        <p:nvSpPr>
          <p:cNvPr id="34" name="正方形/長方形 33"/>
          <p:cNvSpPr/>
          <p:nvPr/>
        </p:nvSpPr>
        <p:spPr>
          <a:xfrm>
            <a:off x="6807947" y="2187219"/>
            <a:ext cx="1455924" cy="54332"/>
          </a:xfrm>
          <a:prstGeom prst="rect">
            <a:avLst/>
          </a:prstGeom>
          <a:solidFill>
            <a:srgbClr val="054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p:cNvCxnSpPr/>
          <p:nvPr/>
        </p:nvCxnSpPr>
        <p:spPr>
          <a:xfrm>
            <a:off x="6891364" y="3387297"/>
            <a:ext cx="1307431" cy="0"/>
          </a:xfrm>
          <a:prstGeom prst="line">
            <a:avLst/>
          </a:prstGeom>
          <a:ln>
            <a:solidFill>
              <a:srgbClr val="054D3A"/>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6875360" y="4329065"/>
            <a:ext cx="1307431" cy="0"/>
          </a:xfrm>
          <a:prstGeom prst="line">
            <a:avLst/>
          </a:prstGeom>
          <a:ln>
            <a:solidFill>
              <a:srgbClr val="054D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640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a:extLst>
              <a:ext uri="{FF2B5EF4-FFF2-40B4-BE49-F238E27FC236}">
                <a16:creationId xmlns:a16="http://schemas.microsoft.com/office/drawing/2014/main" id="{F79E5BC7-FEC2-D549-9A62-8283F52227C0}"/>
              </a:ext>
            </a:extLst>
          </p:cNvPr>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2253667" y="2002187"/>
            <a:ext cx="6903465" cy="3871808"/>
          </a:xfrm>
          <a:prstGeom prst="rect">
            <a:avLst/>
          </a:prstGeom>
        </p:spPr>
      </p:pic>
      <p:sp>
        <p:nvSpPr>
          <p:cNvPr id="6" name="Rectangle 5">
            <a:extLst>
              <a:ext uri="{FF2B5EF4-FFF2-40B4-BE49-F238E27FC236}">
                <a16:creationId xmlns:a16="http://schemas.microsoft.com/office/drawing/2014/main" id="{4E2F66E8-1723-9347-91D9-D00AFC78CA4F}"/>
              </a:ext>
            </a:extLst>
          </p:cNvPr>
          <p:cNvSpPr/>
          <p:nvPr/>
        </p:nvSpPr>
        <p:spPr>
          <a:xfrm>
            <a:off x="0" y="-1347"/>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65" name="Rectangle 2">
            <a:extLst>
              <a:ext uri="{FF2B5EF4-FFF2-40B4-BE49-F238E27FC236}">
                <a16:creationId xmlns:a16="http://schemas.microsoft.com/office/drawing/2014/main" id="{F6781F1B-682F-0346-A209-2B7347B1A6BA}"/>
              </a:ext>
            </a:extLst>
          </p:cNvPr>
          <p:cNvSpPr txBox="1">
            <a:spLocks noChangeArrowheads="1"/>
          </p:cNvSpPr>
          <p:nvPr/>
        </p:nvSpPr>
        <p:spPr>
          <a:xfrm>
            <a:off x="48666" y="123287"/>
            <a:ext cx="8784551" cy="540280"/>
          </a:xfrm>
          <a:prstGeom prst="rect">
            <a:avLst/>
          </a:prstGeom>
        </p:spPr>
        <p:txBody>
          <a:bodyPr vert="horz" lIns="91440" tIns="45720" rIns="91440" bIns="4572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ja-JP" sz="3600" b="1" dirty="0">
                <a:latin typeface="Century Gothic" panose="020B0502020202020204" pitchFamily="34" charset="0"/>
                <a:ea typeface="HGS創英角ｺﾞｼｯｸUB" panose="020B0900000000000000" pitchFamily="50" charset="-128"/>
                <a:cs typeface="Diwani Simple Outline 2" panose="02010400000000000000" pitchFamily="2" charset="-78"/>
              </a:rPr>
              <a:t>Number of International Students </a:t>
            </a:r>
            <a:r>
              <a:rPr lang="en-US" altLang="ja-JP" sz="2200" b="1" dirty="0">
                <a:latin typeface="Century Gothic" panose="020B0502020202020204" pitchFamily="34" charset="0"/>
                <a:ea typeface="HGS創英角ｺﾞｼｯｸUB" panose="020B0900000000000000" pitchFamily="50" charset="-128"/>
                <a:cs typeface="Diwani Simple Outline 2" panose="02010400000000000000" pitchFamily="2" charset="-78"/>
              </a:rPr>
              <a:t>(Top 15)</a:t>
            </a:r>
          </a:p>
        </p:txBody>
      </p:sp>
      <p:grpSp>
        <p:nvGrpSpPr>
          <p:cNvPr id="101" name="Group 100">
            <a:extLst>
              <a:ext uri="{FF2B5EF4-FFF2-40B4-BE49-F238E27FC236}">
                <a16:creationId xmlns:a16="http://schemas.microsoft.com/office/drawing/2014/main" id="{E7CE62C5-2ADD-4B4E-B34F-232DD47175FC}"/>
              </a:ext>
            </a:extLst>
          </p:cNvPr>
          <p:cNvGrpSpPr/>
          <p:nvPr/>
        </p:nvGrpSpPr>
        <p:grpSpPr>
          <a:xfrm>
            <a:off x="322313" y="631188"/>
            <a:ext cx="7987652" cy="5481318"/>
            <a:chOff x="322313" y="631188"/>
            <a:chExt cx="7987652" cy="5481318"/>
          </a:xfrm>
        </p:grpSpPr>
        <p:grpSp>
          <p:nvGrpSpPr>
            <p:cNvPr id="11" name="Group 10">
              <a:extLst>
                <a:ext uri="{FF2B5EF4-FFF2-40B4-BE49-F238E27FC236}">
                  <a16:creationId xmlns:a16="http://schemas.microsoft.com/office/drawing/2014/main" id="{48E974A1-5ED9-7144-AB2E-F84C496DFCF1}"/>
                </a:ext>
              </a:extLst>
            </p:cNvPr>
            <p:cNvGrpSpPr/>
            <p:nvPr/>
          </p:nvGrpSpPr>
          <p:grpSpPr>
            <a:xfrm>
              <a:off x="322313" y="631188"/>
              <a:ext cx="7987652" cy="5481318"/>
              <a:chOff x="125234" y="640092"/>
              <a:chExt cx="7987652" cy="5481318"/>
            </a:xfrm>
          </p:grpSpPr>
          <p:grpSp>
            <p:nvGrpSpPr>
              <p:cNvPr id="3" name="Group 2">
                <a:extLst>
                  <a:ext uri="{FF2B5EF4-FFF2-40B4-BE49-F238E27FC236}">
                    <a16:creationId xmlns:a16="http://schemas.microsoft.com/office/drawing/2014/main" id="{6D181123-826C-654A-9269-E32325C21BB4}"/>
                  </a:ext>
                </a:extLst>
              </p:cNvPr>
              <p:cNvGrpSpPr/>
              <p:nvPr/>
            </p:nvGrpSpPr>
            <p:grpSpPr>
              <a:xfrm>
                <a:off x="125234" y="785531"/>
                <a:ext cx="1099147" cy="5273938"/>
                <a:chOff x="124479" y="799316"/>
                <a:chExt cx="1099147" cy="5273938"/>
              </a:xfrm>
            </p:grpSpPr>
            <p:sp>
              <p:nvSpPr>
                <p:cNvPr id="28" name="TextBox 27">
                  <a:extLst>
                    <a:ext uri="{FF2B5EF4-FFF2-40B4-BE49-F238E27FC236}">
                      <a16:creationId xmlns:a16="http://schemas.microsoft.com/office/drawing/2014/main" id="{37B32EA5-AA0F-C648-9958-4B8ED2989011}"/>
                    </a:ext>
                  </a:extLst>
                </p:cNvPr>
                <p:cNvSpPr txBox="1"/>
                <p:nvPr/>
              </p:nvSpPr>
              <p:spPr>
                <a:xfrm>
                  <a:off x="124479" y="799316"/>
                  <a:ext cx="792079" cy="261610"/>
                </a:xfrm>
                <a:prstGeom prst="rect">
                  <a:avLst/>
                </a:prstGeom>
                <a:noFill/>
              </p:spPr>
              <p:txBody>
                <a:bodyPr wrap="square" rtlCol="0">
                  <a:spAutoFit/>
                </a:bodyPr>
                <a:lstStyle/>
                <a:p>
                  <a:r>
                    <a:rPr lang="x-none" sz="1100" b="1" dirty="0">
                      <a:latin typeface="Century Gothic" panose="020B0502020202020204" pitchFamily="34" charset="0"/>
                    </a:rPr>
                    <a:t>China</a:t>
                  </a:r>
                </a:p>
              </p:txBody>
            </p:sp>
            <p:sp>
              <p:nvSpPr>
                <p:cNvPr id="30" name="TextBox 29">
                  <a:extLst>
                    <a:ext uri="{FF2B5EF4-FFF2-40B4-BE49-F238E27FC236}">
                      <a16:creationId xmlns:a16="http://schemas.microsoft.com/office/drawing/2014/main" id="{67E13E8E-BB85-D34E-87E6-B61B12C30A3B}"/>
                    </a:ext>
                  </a:extLst>
                </p:cNvPr>
                <p:cNvSpPr txBox="1"/>
                <p:nvPr/>
              </p:nvSpPr>
              <p:spPr>
                <a:xfrm>
                  <a:off x="143514" y="1132607"/>
                  <a:ext cx="792079" cy="261610"/>
                </a:xfrm>
                <a:prstGeom prst="rect">
                  <a:avLst/>
                </a:prstGeom>
                <a:noFill/>
              </p:spPr>
              <p:txBody>
                <a:bodyPr wrap="square" rtlCol="0">
                  <a:spAutoFit/>
                </a:bodyPr>
                <a:lstStyle/>
                <a:p>
                  <a:r>
                    <a:rPr lang="en-US" sz="1100" b="1" dirty="0">
                      <a:latin typeface="Century Gothic" panose="020B0502020202020204" pitchFamily="34" charset="0"/>
                    </a:rPr>
                    <a:t>Thailand</a:t>
                  </a:r>
                  <a:endParaRPr lang="x-none" sz="1100" b="1" dirty="0">
                    <a:latin typeface="Century Gothic" panose="020B0502020202020204" pitchFamily="34" charset="0"/>
                  </a:endParaRPr>
                </a:p>
              </p:txBody>
            </p:sp>
            <p:sp>
              <p:nvSpPr>
                <p:cNvPr id="35" name="TextBox 34">
                  <a:extLst>
                    <a:ext uri="{FF2B5EF4-FFF2-40B4-BE49-F238E27FC236}">
                      <a16:creationId xmlns:a16="http://schemas.microsoft.com/office/drawing/2014/main" id="{0C7A7F6A-F3CC-0E42-8B32-5DCBC3BF6DE5}"/>
                    </a:ext>
                  </a:extLst>
                </p:cNvPr>
                <p:cNvSpPr txBox="1"/>
                <p:nvPr/>
              </p:nvSpPr>
              <p:spPr>
                <a:xfrm>
                  <a:off x="125694" y="1490209"/>
                  <a:ext cx="1054091" cy="261610"/>
                </a:xfrm>
                <a:prstGeom prst="rect">
                  <a:avLst/>
                </a:prstGeom>
                <a:noFill/>
              </p:spPr>
              <p:txBody>
                <a:bodyPr wrap="square" rtlCol="0">
                  <a:spAutoFit/>
                </a:bodyPr>
                <a:lstStyle/>
                <a:p>
                  <a:r>
                    <a:rPr lang="en-US" sz="1100" b="1" dirty="0">
                      <a:latin typeface="Century Gothic" panose="020B0502020202020204" pitchFamily="34" charset="0"/>
                    </a:rPr>
                    <a:t>South Korea</a:t>
                  </a:r>
                  <a:endParaRPr lang="x-none" sz="1100" b="1" dirty="0">
                    <a:latin typeface="Century Gothic" panose="020B0502020202020204" pitchFamily="34" charset="0"/>
                  </a:endParaRPr>
                </a:p>
              </p:txBody>
            </p:sp>
            <p:sp>
              <p:nvSpPr>
                <p:cNvPr id="37" name="TextBox 36">
                  <a:extLst>
                    <a:ext uri="{FF2B5EF4-FFF2-40B4-BE49-F238E27FC236}">
                      <a16:creationId xmlns:a16="http://schemas.microsoft.com/office/drawing/2014/main" id="{D4D28242-A400-2C44-9E0F-ACFC43B83B2F}"/>
                    </a:ext>
                  </a:extLst>
                </p:cNvPr>
                <p:cNvSpPr txBox="1"/>
                <p:nvPr/>
              </p:nvSpPr>
              <p:spPr>
                <a:xfrm>
                  <a:off x="133530" y="1835546"/>
                  <a:ext cx="1054091" cy="261610"/>
                </a:xfrm>
                <a:prstGeom prst="rect">
                  <a:avLst/>
                </a:prstGeom>
                <a:noFill/>
              </p:spPr>
              <p:txBody>
                <a:bodyPr wrap="square" rtlCol="0">
                  <a:spAutoFit/>
                </a:bodyPr>
                <a:lstStyle/>
                <a:p>
                  <a:r>
                    <a:rPr lang="en-US" sz="1100" b="1" dirty="0">
                      <a:latin typeface="Century Gothic" panose="020B0502020202020204" pitchFamily="34" charset="0"/>
                    </a:rPr>
                    <a:t>Malaysia</a:t>
                  </a:r>
                  <a:endParaRPr lang="x-none" sz="1100" b="1" dirty="0">
                    <a:latin typeface="Century Gothic" panose="020B0502020202020204" pitchFamily="34" charset="0"/>
                  </a:endParaRPr>
                </a:p>
              </p:txBody>
            </p:sp>
            <p:sp>
              <p:nvSpPr>
                <p:cNvPr id="38" name="TextBox 37">
                  <a:extLst>
                    <a:ext uri="{FF2B5EF4-FFF2-40B4-BE49-F238E27FC236}">
                      <a16:creationId xmlns:a16="http://schemas.microsoft.com/office/drawing/2014/main" id="{B0D76850-FB15-8748-BE62-4F27AA6E69C6}"/>
                    </a:ext>
                  </a:extLst>
                </p:cNvPr>
                <p:cNvSpPr txBox="1"/>
                <p:nvPr/>
              </p:nvSpPr>
              <p:spPr>
                <a:xfrm>
                  <a:off x="143513" y="2195483"/>
                  <a:ext cx="1054091" cy="261610"/>
                </a:xfrm>
                <a:prstGeom prst="rect">
                  <a:avLst/>
                </a:prstGeom>
                <a:noFill/>
              </p:spPr>
              <p:txBody>
                <a:bodyPr wrap="square" rtlCol="0">
                  <a:spAutoFit/>
                </a:bodyPr>
                <a:lstStyle/>
                <a:p>
                  <a:r>
                    <a:rPr lang="en-US" sz="1100" b="1" dirty="0">
                      <a:latin typeface="Century Gothic" panose="020B0502020202020204" pitchFamily="34" charset="0"/>
                    </a:rPr>
                    <a:t>Taiwan</a:t>
                  </a:r>
                  <a:endParaRPr lang="x-none" sz="1100" b="1" dirty="0">
                    <a:latin typeface="Century Gothic" panose="020B0502020202020204" pitchFamily="34" charset="0"/>
                  </a:endParaRPr>
                </a:p>
              </p:txBody>
            </p:sp>
            <p:sp>
              <p:nvSpPr>
                <p:cNvPr id="39" name="TextBox 38">
                  <a:extLst>
                    <a:ext uri="{FF2B5EF4-FFF2-40B4-BE49-F238E27FC236}">
                      <a16:creationId xmlns:a16="http://schemas.microsoft.com/office/drawing/2014/main" id="{93627D8B-240B-5143-8CE0-6E6472291266}"/>
                    </a:ext>
                  </a:extLst>
                </p:cNvPr>
                <p:cNvSpPr txBox="1"/>
                <p:nvPr/>
              </p:nvSpPr>
              <p:spPr>
                <a:xfrm>
                  <a:off x="148018" y="2557967"/>
                  <a:ext cx="1054091" cy="261610"/>
                </a:xfrm>
                <a:prstGeom prst="rect">
                  <a:avLst/>
                </a:prstGeom>
                <a:noFill/>
              </p:spPr>
              <p:txBody>
                <a:bodyPr wrap="square" rtlCol="0">
                  <a:spAutoFit/>
                </a:bodyPr>
                <a:lstStyle/>
                <a:p>
                  <a:r>
                    <a:rPr lang="en-US" sz="1100" b="1" dirty="0">
                      <a:latin typeface="Century Gothic" panose="020B0502020202020204" pitchFamily="34" charset="0"/>
                    </a:rPr>
                    <a:t>Indonesia</a:t>
                  </a:r>
                  <a:endParaRPr lang="x-none" sz="1100" b="1" dirty="0">
                    <a:latin typeface="Century Gothic" panose="020B0502020202020204" pitchFamily="34" charset="0"/>
                  </a:endParaRPr>
                </a:p>
              </p:txBody>
            </p:sp>
            <p:sp>
              <p:nvSpPr>
                <p:cNvPr id="40" name="TextBox 39">
                  <a:extLst>
                    <a:ext uri="{FF2B5EF4-FFF2-40B4-BE49-F238E27FC236}">
                      <a16:creationId xmlns:a16="http://schemas.microsoft.com/office/drawing/2014/main" id="{5A9050FC-7F0F-584A-80D5-E66E3A1D848D}"/>
                    </a:ext>
                  </a:extLst>
                </p:cNvPr>
                <p:cNvSpPr txBox="1"/>
                <p:nvPr/>
              </p:nvSpPr>
              <p:spPr>
                <a:xfrm>
                  <a:off x="145688" y="2903444"/>
                  <a:ext cx="1054091" cy="261610"/>
                </a:xfrm>
                <a:prstGeom prst="rect">
                  <a:avLst/>
                </a:prstGeom>
                <a:noFill/>
              </p:spPr>
              <p:txBody>
                <a:bodyPr wrap="square" rtlCol="0">
                  <a:spAutoFit/>
                </a:bodyPr>
                <a:lstStyle/>
                <a:p>
                  <a:r>
                    <a:rPr lang="en-US" sz="1100" b="1" dirty="0">
                      <a:latin typeface="Century Gothic" panose="020B0502020202020204" pitchFamily="34" charset="0"/>
                    </a:rPr>
                    <a:t>Brazil</a:t>
                  </a:r>
                  <a:endParaRPr lang="x-none" sz="1100" b="1" dirty="0">
                    <a:latin typeface="Century Gothic" panose="020B0502020202020204" pitchFamily="34" charset="0"/>
                  </a:endParaRPr>
                </a:p>
              </p:txBody>
            </p:sp>
            <p:sp>
              <p:nvSpPr>
                <p:cNvPr id="41" name="TextBox 40">
                  <a:extLst>
                    <a:ext uri="{FF2B5EF4-FFF2-40B4-BE49-F238E27FC236}">
                      <a16:creationId xmlns:a16="http://schemas.microsoft.com/office/drawing/2014/main" id="{E1254B19-6B90-9842-B419-0CA4ED80B1D8}"/>
                    </a:ext>
                  </a:extLst>
                </p:cNvPr>
                <p:cNvSpPr txBox="1"/>
                <p:nvPr/>
              </p:nvSpPr>
              <p:spPr>
                <a:xfrm>
                  <a:off x="131697" y="3278850"/>
                  <a:ext cx="1054091" cy="261610"/>
                </a:xfrm>
                <a:prstGeom prst="rect">
                  <a:avLst/>
                </a:prstGeom>
                <a:noFill/>
              </p:spPr>
              <p:txBody>
                <a:bodyPr wrap="square" rtlCol="0">
                  <a:spAutoFit/>
                </a:bodyPr>
                <a:lstStyle/>
                <a:p>
                  <a:r>
                    <a:rPr lang="en-US" sz="1100" b="1" dirty="0">
                      <a:latin typeface="Century Gothic" panose="020B0502020202020204" pitchFamily="34" charset="0"/>
                    </a:rPr>
                    <a:t>Vietnam</a:t>
                  </a:r>
                  <a:endParaRPr lang="x-none" sz="1100" b="1" dirty="0">
                    <a:latin typeface="Century Gothic" panose="020B0502020202020204" pitchFamily="34" charset="0"/>
                  </a:endParaRPr>
                </a:p>
              </p:txBody>
            </p:sp>
            <p:sp>
              <p:nvSpPr>
                <p:cNvPr id="42" name="TextBox 41">
                  <a:extLst>
                    <a:ext uri="{FF2B5EF4-FFF2-40B4-BE49-F238E27FC236}">
                      <a16:creationId xmlns:a16="http://schemas.microsoft.com/office/drawing/2014/main" id="{F33474E1-697D-D243-944B-DFD499B69404}"/>
                    </a:ext>
                  </a:extLst>
                </p:cNvPr>
                <p:cNvSpPr txBox="1"/>
                <p:nvPr/>
              </p:nvSpPr>
              <p:spPr>
                <a:xfrm>
                  <a:off x="150568" y="3654257"/>
                  <a:ext cx="1054091" cy="261610"/>
                </a:xfrm>
                <a:prstGeom prst="rect">
                  <a:avLst/>
                </a:prstGeom>
                <a:noFill/>
              </p:spPr>
              <p:txBody>
                <a:bodyPr wrap="square" rtlCol="0">
                  <a:spAutoFit/>
                </a:bodyPr>
                <a:lstStyle/>
                <a:p>
                  <a:r>
                    <a:rPr lang="en-US" sz="1100" b="1" dirty="0">
                      <a:latin typeface="Century Gothic" panose="020B0502020202020204" pitchFamily="34" charset="0"/>
                    </a:rPr>
                    <a:t>India</a:t>
                  </a:r>
                  <a:endParaRPr lang="x-none" sz="1100" b="1" dirty="0">
                    <a:latin typeface="Century Gothic" panose="020B0502020202020204" pitchFamily="34" charset="0"/>
                  </a:endParaRPr>
                </a:p>
              </p:txBody>
            </p:sp>
            <p:sp>
              <p:nvSpPr>
                <p:cNvPr id="43" name="TextBox 42">
                  <a:extLst>
                    <a:ext uri="{FF2B5EF4-FFF2-40B4-BE49-F238E27FC236}">
                      <a16:creationId xmlns:a16="http://schemas.microsoft.com/office/drawing/2014/main" id="{84F3E859-8D35-C246-849A-0FC6D4F4FD24}"/>
                    </a:ext>
                  </a:extLst>
                </p:cNvPr>
                <p:cNvSpPr txBox="1"/>
                <p:nvPr/>
              </p:nvSpPr>
              <p:spPr>
                <a:xfrm>
                  <a:off x="143512" y="4008755"/>
                  <a:ext cx="1054091" cy="261610"/>
                </a:xfrm>
                <a:prstGeom prst="rect">
                  <a:avLst/>
                </a:prstGeom>
                <a:noFill/>
              </p:spPr>
              <p:txBody>
                <a:bodyPr wrap="square" rtlCol="0">
                  <a:spAutoFit/>
                </a:bodyPr>
                <a:lstStyle/>
                <a:p>
                  <a:r>
                    <a:rPr lang="en-US" sz="1100" b="1" dirty="0">
                      <a:latin typeface="Century Gothic" panose="020B0502020202020204" pitchFamily="34" charset="0"/>
                    </a:rPr>
                    <a:t>Sri Lanka</a:t>
                  </a:r>
                  <a:endParaRPr lang="x-none" sz="1100" b="1" dirty="0">
                    <a:latin typeface="Century Gothic" panose="020B0502020202020204" pitchFamily="34" charset="0"/>
                  </a:endParaRPr>
                </a:p>
              </p:txBody>
            </p:sp>
            <p:sp>
              <p:nvSpPr>
                <p:cNvPr id="44" name="TextBox 43">
                  <a:extLst>
                    <a:ext uri="{FF2B5EF4-FFF2-40B4-BE49-F238E27FC236}">
                      <a16:creationId xmlns:a16="http://schemas.microsoft.com/office/drawing/2014/main" id="{12710B86-571C-B246-9BA9-FEE3350FD2DE}"/>
                    </a:ext>
                  </a:extLst>
                </p:cNvPr>
                <p:cNvSpPr txBox="1"/>
                <p:nvPr/>
              </p:nvSpPr>
              <p:spPr>
                <a:xfrm>
                  <a:off x="150568" y="4380318"/>
                  <a:ext cx="1054091" cy="261610"/>
                </a:xfrm>
                <a:prstGeom prst="rect">
                  <a:avLst/>
                </a:prstGeom>
                <a:noFill/>
              </p:spPr>
              <p:txBody>
                <a:bodyPr wrap="square" rtlCol="0">
                  <a:spAutoFit/>
                </a:bodyPr>
                <a:lstStyle/>
                <a:p>
                  <a:r>
                    <a:rPr lang="en-US" sz="1100" b="1" dirty="0">
                      <a:latin typeface="Century Gothic" panose="020B0502020202020204" pitchFamily="34" charset="0"/>
                    </a:rPr>
                    <a:t>Mexico</a:t>
                  </a:r>
                  <a:endParaRPr lang="x-none" sz="1100" b="1" dirty="0">
                    <a:latin typeface="Century Gothic" panose="020B0502020202020204" pitchFamily="34" charset="0"/>
                  </a:endParaRPr>
                </a:p>
              </p:txBody>
            </p:sp>
            <p:sp>
              <p:nvSpPr>
                <p:cNvPr id="45" name="TextBox 44">
                  <a:extLst>
                    <a:ext uri="{FF2B5EF4-FFF2-40B4-BE49-F238E27FC236}">
                      <a16:creationId xmlns:a16="http://schemas.microsoft.com/office/drawing/2014/main" id="{EE68B271-A6AD-924F-9EDC-D0DDC42BC6A8}"/>
                    </a:ext>
                  </a:extLst>
                </p:cNvPr>
                <p:cNvSpPr txBox="1"/>
                <p:nvPr/>
              </p:nvSpPr>
              <p:spPr>
                <a:xfrm>
                  <a:off x="157622" y="4732065"/>
                  <a:ext cx="1054091" cy="261610"/>
                </a:xfrm>
                <a:prstGeom prst="rect">
                  <a:avLst/>
                </a:prstGeom>
                <a:noFill/>
              </p:spPr>
              <p:txBody>
                <a:bodyPr wrap="square" rtlCol="0">
                  <a:spAutoFit/>
                </a:bodyPr>
                <a:lstStyle/>
                <a:p>
                  <a:r>
                    <a:rPr lang="en-US" sz="1100" b="1" dirty="0">
                      <a:latin typeface="Century Gothic" panose="020B0502020202020204" pitchFamily="34" charset="0"/>
                    </a:rPr>
                    <a:t>Italy</a:t>
                  </a:r>
                  <a:endParaRPr lang="x-none" sz="1100" b="1" dirty="0">
                    <a:latin typeface="Century Gothic" panose="020B0502020202020204" pitchFamily="34" charset="0"/>
                  </a:endParaRPr>
                </a:p>
              </p:txBody>
            </p:sp>
            <p:sp>
              <p:nvSpPr>
                <p:cNvPr id="46" name="TextBox 45">
                  <a:extLst>
                    <a:ext uri="{FF2B5EF4-FFF2-40B4-BE49-F238E27FC236}">
                      <a16:creationId xmlns:a16="http://schemas.microsoft.com/office/drawing/2014/main" id="{E7191D2D-1973-5440-94EE-270C4370BDCF}"/>
                    </a:ext>
                  </a:extLst>
                </p:cNvPr>
                <p:cNvSpPr txBox="1"/>
                <p:nvPr/>
              </p:nvSpPr>
              <p:spPr>
                <a:xfrm>
                  <a:off x="166083" y="5100038"/>
                  <a:ext cx="1054091" cy="261610"/>
                </a:xfrm>
                <a:prstGeom prst="rect">
                  <a:avLst/>
                </a:prstGeom>
                <a:noFill/>
              </p:spPr>
              <p:txBody>
                <a:bodyPr wrap="square" rtlCol="0">
                  <a:spAutoFit/>
                </a:bodyPr>
                <a:lstStyle/>
                <a:p>
                  <a:r>
                    <a:rPr lang="en-US" sz="1100" b="1" dirty="0">
                      <a:latin typeface="Century Gothic" panose="020B0502020202020204" pitchFamily="34" charset="0"/>
                    </a:rPr>
                    <a:t>France</a:t>
                  </a:r>
                  <a:endParaRPr lang="x-none" sz="1100" b="1" dirty="0">
                    <a:latin typeface="Century Gothic" panose="020B0502020202020204" pitchFamily="34" charset="0"/>
                  </a:endParaRPr>
                </a:p>
              </p:txBody>
            </p:sp>
            <p:sp>
              <p:nvSpPr>
                <p:cNvPr id="47" name="TextBox 46">
                  <a:extLst>
                    <a:ext uri="{FF2B5EF4-FFF2-40B4-BE49-F238E27FC236}">
                      <a16:creationId xmlns:a16="http://schemas.microsoft.com/office/drawing/2014/main" id="{FA34B2E8-5E2C-BE4D-84DC-2C5C349C4EED}"/>
                    </a:ext>
                  </a:extLst>
                </p:cNvPr>
                <p:cNvSpPr txBox="1"/>
                <p:nvPr/>
              </p:nvSpPr>
              <p:spPr>
                <a:xfrm>
                  <a:off x="157622" y="5480124"/>
                  <a:ext cx="1054091" cy="261610"/>
                </a:xfrm>
                <a:prstGeom prst="rect">
                  <a:avLst/>
                </a:prstGeom>
                <a:noFill/>
              </p:spPr>
              <p:txBody>
                <a:bodyPr wrap="square" rtlCol="0">
                  <a:spAutoFit/>
                </a:bodyPr>
                <a:lstStyle/>
                <a:p>
                  <a:r>
                    <a:rPr lang="en-US" sz="1100" b="1" dirty="0">
                      <a:latin typeface="Century Gothic" panose="020B0502020202020204" pitchFamily="34" charset="0"/>
                    </a:rPr>
                    <a:t>Poland</a:t>
                  </a:r>
                  <a:endParaRPr lang="x-none" sz="1100" b="1" dirty="0">
                    <a:latin typeface="Century Gothic" panose="020B0502020202020204" pitchFamily="34" charset="0"/>
                  </a:endParaRPr>
                </a:p>
              </p:txBody>
            </p:sp>
            <p:sp>
              <p:nvSpPr>
                <p:cNvPr id="48" name="TextBox 47">
                  <a:extLst>
                    <a:ext uri="{FF2B5EF4-FFF2-40B4-BE49-F238E27FC236}">
                      <a16:creationId xmlns:a16="http://schemas.microsoft.com/office/drawing/2014/main" id="{DD323380-D534-E545-A677-3F5998EDE840}"/>
                    </a:ext>
                  </a:extLst>
                </p:cNvPr>
                <p:cNvSpPr txBox="1"/>
                <p:nvPr/>
              </p:nvSpPr>
              <p:spPr>
                <a:xfrm>
                  <a:off x="169535" y="5811644"/>
                  <a:ext cx="1054091" cy="261610"/>
                </a:xfrm>
                <a:prstGeom prst="rect">
                  <a:avLst/>
                </a:prstGeom>
                <a:noFill/>
              </p:spPr>
              <p:txBody>
                <a:bodyPr wrap="square" rtlCol="0">
                  <a:spAutoFit/>
                </a:bodyPr>
                <a:lstStyle/>
                <a:p>
                  <a:r>
                    <a:rPr lang="en-US" sz="1100" b="1" dirty="0">
                      <a:latin typeface="Century Gothic" panose="020B0502020202020204" pitchFamily="34" charset="0"/>
                    </a:rPr>
                    <a:t>Austria</a:t>
                  </a:r>
                  <a:endParaRPr lang="x-none" sz="1100" b="1" dirty="0">
                    <a:latin typeface="Century Gothic" panose="020B0502020202020204" pitchFamily="34" charset="0"/>
                  </a:endParaRPr>
                </a:p>
              </p:txBody>
            </p:sp>
          </p:grpSp>
          <p:grpSp>
            <p:nvGrpSpPr>
              <p:cNvPr id="5" name="Group 4">
                <a:extLst>
                  <a:ext uri="{FF2B5EF4-FFF2-40B4-BE49-F238E27FC236}">
                    <a16:creationId xmlns:a16="http://schemas.microsoft.com/office/drawing/2014/main" id="{E720A364-C09C-4F4E-BA70-3460538D83DA}"/>
                  </a:ext>
                </a:extLst>
              </p:cNvPr>
              <p:cNvGrpSpPr/>
              <p:nvPr/>
            </p:nvGrpSpPr>
            <p:grpSpPr>
              <a:xfrm>
                <a:off x="1583666" y="640092"/>
                <a:ext cx="6529220" cy="5481318"/>
                <a:chOff x="1583666" y="640092"/>
                <a:chExt cx="6529220" cy="5481318"/>
              </a:xfrm>
            </p:grpSpPr>
            <p:grpSp>
              <p:nvGrpSpPr>
                <p:cNvPr id="27" name="Group 26">
                  <a:extLst>
                    <a:ext uri="{FF2B5EF4-FFF2-40B4-BE49-F238E27FC236}">
                      <a16:creationId xmlns:a16="http://schemas.microsoft.com/office/drawing/2014/main" id="{8DC7E092-345B-6B42-92C7-C9027FDE30AC}"/>
                    </a:ext>
                  </a:extLst>
                </p:cNvPr>
                <p:cNvGrpSpPr/>
                <p:nvPr/>
              </p:nvGrpSpPr>
              <p:grpSpPr>
                <a:xfrm>
                  <a:off x="1583666" y="798531"/>
                  <a:ext cx="5976667" cy="5260938"/>
                  <a:chOff x="1583665" y="854281"/>
                  <a:chExt cx="5976667" cy="5260938"/>
                </a:xfrm>
              </p:grpSpPr>
              <p:sp>
                <p:nvSpPr>
                  <p:cNvPr id="8" name="Rectangle 7">
                    <a:extLst>
                      <a:ext uri="{FF2B5EF4-FFF2-40B4-BE49-F238E27FC236}">
                        <a16:creationId xmlns:a16="http://schemas.microsoft.com/office/drawing/2014/main" id="{503DC167-7932-3D42-B362-735C94D5F579}"/>
                      </a:ext>
                    </a:extLst>
                  </p:cNvPr>
                  <p:cNvSpPr/>
                  <p:nvPr/>
                </p:nvSpPr>
                <p:spPr>
                  <a:xfrm>
                    <a:off x="1583668" y="854281"/>
                    <a:ext cx="5976664" cy="217324"/>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x-none" dirty="0"/>
                  </a:p>
                </p:txBody>
              </p:sp>
              <p:sp>
                <p:nvSpPr>
                  <p:cNvPr id="9" name="Rectangle 8">
                    <a:extLst>
                      <a:ext uri="{FF2B5EF4-FFF2-40B4-BE49-F238E27FC236}">
                        <a16:creationId xmlns:a16="http://schemas.microsoft.com/office/drawing/2014/main" id="{780017C1-2C33-A944-B244-35907D51EB98}"/>
                      </a:ext>
                    </a:extLst>
                  </p:cNvPr>
                  <p:cNvSpPr/>
                  <p:nvPr/>
                </p:nvSpPr>
                <p:spPr>
                  <a:xfrm>
                    <a:off x="1583667" y="1205194"/>
                    <a:ext cx="2520280" cy="217324"/>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x-none"/>
                  </a:p>
                </p:txBody>
              </p:sp>
              <p:sp>
                <p:nvSpPr>
                  <p:cNvPr id="10" name="Rectangle 9">
                    <a:extLst>
                      <a:ext uri="{FF2B5EF4-FFF2-40B4-BE49-F238E27FC236}">
                        <a16:creationId xmlns:a16="http://schemas.microsoft.com/office/drawing/2014/main" id="{4281951A-110F-E140-84DB-C82A70565656}"/>
                      </a:ext>
                    </a:extLst>
                  </p:cNvPr>
                  <p:cNvSpPr/>
                  <p:nvPr/>
                </p:nvSpPr>
                <p:spPr>
                  <a:xfrm>
                    <a:off x="1583666" y="1563049"/>
                    <a:ext cx="1728192" cy="217324"/>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x-none"/>
                  </a:p>
                </p:txBody>
              </p:sp>
              <p:sp>
                <p:nvSpPr>
                  <p:cNvPr id="12" name="Rectangle 11">
                    <a:extLst>
                      <a:ext uri="{FF2B5EF4-FFF2-40B4-BE49-F238E27FC236}">
                        <a16:creationId xmlns:a16="http://schemas.microsoft.com/office/drawing/2014/main" id="{370449BB-1D56-8F4D-AB57-8B087CF9D2F7}"/>
                      </a:ext>
                    </a:extLst>
                  </p:cNvPr>
                  <p:cNvSpPr/>
                  <p:nvPr/>
                </p:nvSpPr>
                <p:spPr>
                  <a:xfrm>
                    <a:off x="1583668" y="1919433"/>
                    <a:ext cx="1584176" cy="217324"/>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x-none"/>
                  </a:p>
                </p:txBody>
              </p:sp>
              <p:sp>
                <p:nvSpPr>
                  <p:cNvPr id="13" name="Rectangle 12">
                    <a:extLst>
                      <a:ext uri="{FF2B5EF4-FFF2-40B4-BE49-F238E27FC236}">
                        <a16:creationId xmlns:a16="http://schemas.microsoft.com/office/drawing/2014/main" id="{8AC37FD0-73E1-D147-AB28-CF5EFCDD57DB}"/>
                      </a:ext>
                    </a:extLst>
                  </p:cNvPr>
                  <p:cNvSpPr/>
                  <p:nvPr/>
                </p:nvSpPr>
                <p:spPr>
                  <a:xfrm>
                    <a:off x="1583666" y="2283227"/>
                    <a:ext cx="1224136" cy="217324"/>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x-none"/>
                  </a:p>
                </p:txBody>
              </p:sp>
              <p:sp>
                <p:nvSpPr>
                  <p:cNvPr id="14" name="Rectangle 13">
                    <a:extLst>
                      <a:ext uri="{FF2B5EF4-FFF2-40B4-BE49-F238E27FC236}">
                        <a16:creationId xmlns:a16="http://schemas.microsoft.com/office/drawing/2014/main" id="{FC34743F-6B94-BC43-888D-E0C4594A38C4}"/>
                      </a:ext>
                    </a:extLst>
                  </p:cNvPr>
                  <p:cNvSpPr/>
                  <p:nvPr/>
                </p:nvSpPr>
                <p:spPr>
                  <a:xfrm>
                    <a:off x="1583668" y="2646335"/>
                    <a:ext cx="1080120" cy="217324"/>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x-none"/>
                  </a:p>
                </p:txBody>
              </p:sp>
              <p:sp>
                <p:nvSpPr>
                  <p:cNvPr id="16" name="Rectangle 15">
                    <a:extLst>
                      <a:ext uri="{FF2B5EF4-FFF2-40B4-BE49-F238E27FC236}">
                        <a16:creationId xmlns:a16="http://schemas.microsoft.com/office/drawing/2014/main" id="{E84F49D8-4352-C346-908D-CA996187BFBE}"/>
                      </a:ext>
                    </a:extLst>
                  </p:cNvPr>
                  <p:cNvSpPr/>
                  <p:nvPr/>
                </p:nvSpPr>
                <p:spPr>
                  <a:xfrm>
                    <a:off x="1583665" y="3003310"/>
                    <a:ext cx="972110" cy="217324"/>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x-none"/>
                  </a:p>
                </p:txBody>
              </p:sp>
              <p:sp>
                <p:nvSpPr>
                  <p:cNvPr id="17" name="Rectangle 16">
                    <a:extLst>
                      <a:ext uri="{FF2B5EF4-FFF2-40B4-BE49-F238E27FC236}">
                        <a16:creationId xmlns:a16="http://schemas.microsoft.com/office/drawing/2014/main" id="{7F1694C7-F960-7042-97DD-56083DC44DF9}"/>
                      </a:ext>
                    </a:extLst>
                  </p:cNvPr>
                  <p:cNvSpPr/>
                  <p:nvPr/>
                </p:nvSpPr>
                <p:spPr>
                  <a:xfrm>
                    <a:off x="1583665" y="3370298"/>
                    <a:ext cx="792088" cy="217324"/>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x-none"/>
                  </a:p>
                </p:txBody>
              </p:sp>
              <p:sp>
                <p:nvSpPr>
                  <p:cNvPr id="18" name="Rectangle 17">
                    <a:extLst>
                      <a:ext uri="{FF2B5EF4-FFF2-40B4-BE49-F238E27FC236}">
                        <a16:creationId xmlns:a16="http://schemas.microsoft.com/office/drawing/2014/main" id="{D60AD72F-4567-1949-8AA6-E8687F5DCD63}"/>
                      </a:ext>
                    </a:extLst>
                  </p:cNvPr>
                  <p:cNvSpPr/>
                  <p:nvPr/>
                </p:nvSpPr>
                <p:spPr>
                  <a:xfrm>
                    <a:off x="1583667" y="3737286"/>
                    <a:ext cx="720080" cy="217324"/>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x-none"/>
                  </a:p>
                </p:txBody>
              </p:sp>
              <p:sp>
                <p:nvSpPr>
                  <p:cNvPr id="19" name="Rectangle 18">
                    <a:extLst>
                      <a:ext uri="{FF2B5EF4-FFF2-40B4-BE49-F238E27FC236}">
                        <a16:creationId xmlns:a16="http://schemas.microsoft.com/office/drawing/2014/main" id="{91E55B8F-6496-0844-BC39-7E1B61686EE9}"/>
                      </a:ext>
                    </a:extLst>
                  </p:cNvPr>
                  <p:cNvSpPr/>
                  <p:nvPr/>
                </p:nvSpPr>
                <p:spPr>
                  <a:xfrm>
                    <a:off x="1583667" y="4092978"/>
                    <a:ext cx="360040" cy="217324"/>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x-none"/>
                  </a:p>
                </p:txBody>
              </p:sp>
              <p:sp>
                <p:nvSpPr>
                  <p:cNvPr id="20" name="Rectangle 19">
                    <a:extLst>
                      <a:ext uri="{FF2B5EF4-FFF2-40B4-BE49-F238E27FC236}">
                        <a16:creationId xmlns:a16="http://schemas.microsoft.com/office/drawing/2014/main" id="{7B064DC7-1534-6148-B24D-8EABAD1E6F5E}"/>
                      </a:ext>
                    </a:extLst>
                  </p:cNvPr>
                  <p:cNvSpPr/>
                  <p:nvPr/>
                </p:nvSpPr>
                <p:spPr>
                  <a:xfrm>
                    <a:off x="1583667" y="4454271"/>
                    <a:ext cx="317349" cy="217324"/>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x-none"/>
                  </a:p>
                </p:txBody>
              </p:sp>
              <p:sp>
                <p:nvSpPr>
                  <p:cNvPr id="21" name="Rectangle 20">
                    <a:extLst>
                      <a:ext uri="{FF2B5EF4-FFF2-40B4-BE49-F238E27FC236}">
                        <a16:creationId xmlns:a16="http://schemas.microsoft.com/office/drawing/2014/main" id="{CA38F2C4-B6F9-6A4D-B3DA-B153FD7A293B}"/>
                      </a:ext>
                    </a:extLst>
                  </p:cNvPr>
                  <p:cNvSpPr/>
                  <p:nvPr/>
                </p:nvSpPr>
                <p:spPr>
                  <a:xfrm>
                    <a:off x="1583665" y="4815390"/>
                    <a:ext cx="288032" cy="217324"/>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x-none"/>
                  </a:p>
                </p:txBody>
              </p:sp>
              <p:sp>
                <p:nvSpPr>
                  <p:cNvPr id="22" name="Rectangle 21">
                    <a:extLst>
                      <a:ext uri="{FF2B5EF4-FFF2-40B4-BE49-F238E27FC236}">
                        <a16:creationId xmlns:a16="http://schemas.microsoft.com/office/drawing/2014/main" id="{3471B2A0-D8F4-A144-9C6E-39C0068CF5A9}"/>
                      </a:ext>
                    </a:extLst>
                  </p:cNvPr>
                  <p:cNvSpPr/>
                  <p:nvPr/>
                </p:nvSpPr>
                <p:spPr>
                  <a:xfrm>
                    <a:off x="1583665" y="5186289"/>
                    <a:ext cx="248896" cy="217324"/>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x-none"/>
                  </a:p>
                </p:txBody>
              </p:sp>
              <p:sp>
                <p:nvSpPr>
                  <p:cNvPr id="23" name="Rectangle 22">
                    <a:extLst>
                      <a:ext uri="{FF2B5EF4-FFF2-40B4-BE49-F238E27FC236}">
                        <a16:creationId xmlns:a16="http://schemas.microsoft.com/office/drawing/2014/main" id="{991EB7C3-AA9C-1A4B-8B15-8B5B472C4AD7}"/>
                      </a:ext>
                    </a:extLst>
                  </p:cNvPr>
                  <p:cNvSpPr/>
                  <p:nvPr/>
                </p:nvSpPr>
                <p:spPr>
                  <a:xfrm>
                    <a:off x="1588638" y="5536774"/>
                    <a:ext cx="243915" cy="217324"/>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x-none"/>
                  </a:p>
                </p:txBody>
              </p:sp>
              <p:sp>
                <p:nvSpPr>
                  <p:cNvPr id="24" name="Rectangle 23">
                    <a:extLst>
                      <a:ext uri="{FF2B5EF4-FFF2-40B4-BE49-F238E27FC236}">
                        <a16:creationId xmlns:a16="http://schemas.microsoft.com/office/drawing/2014/main" id="{B9563F07-7595-6947-A5E3-481639E4D1A3}"/>
                      </a:ext>
                    </a:extLst>
                  </p:cNvPr>
                  <p:cNvSpPr/>
                  <p:nvPr/>
                </p:nvSpPr>
                <p:spPr>
                  <a:xfrm>
                    <a:off x="1588643" y="5897895"/>
                    <a:ext cx="144016" cy="217324"/>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x-none"/>
                  </a:p>
                </p:txBody>
              </p:sp>
              <p:cxnSp>
                <p:nvCxnSpPr>
                  <p:cNvPr id="4" name="Straight Connector 3">
                    <a:extLst>
                      <a:ext uri="{FF2B5EF4-FFF2-40B4-BE49-F238E27FC236}">
                        <a16:creationId xmlns:a16="http://schemas.microsoft.com/office/drawing/2014/main" id="{CD98176F-9AA1-804A-B761-C4D0C087D6F9}"/>
                      </a:ext>
                    </a:extLst>
                  </p:cNvPr>
                  <p:cNvCxnSpPr>
                    <a:cxnSpLocks/>
                  </p:cNvCxnSpPr>
                  <p:nvPr/>
                </p:nvCxnSpPr>
                <p:spPr>
                  <a:xfrm flipH="1">
                    <a:off x="1583665" y="854282"/>
                    <a:ext cx="3" cy="526093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909BC21F-664A-4D4B-B3AF-9BEE5334D502}"/>
                    </a:ext>
                  </a:extLst>
                </p:cNvPr>
                <p:cNvSpPr/>
                <p:nvPr/>
              </p:nvSpPr>
              <p:spPr>
                <a:xfrm>
                  <a:off x="7581971" y="640092"/>
                  <a:ext cx="530915" cy="435184"/>
                </a:xfrm>
                <a:prstGeom prst="rect">
                  <a:avLst/>
                </a:prstGeom>
              </p:spPr>
              <p:txBody>
                <a:bodyPr wrap="none">
                  <a:spAutoFit/>
                </a:bodyPr>
                <a:lstStyle/>
                <a:p>
                  <a:pPr algn="ctr">
                    <a:lnSpc>
                      <a:spcPts val="3120"/>
                    </a:lnSpc>
                  </a:pPr>
                  <a:r>
                    <a:rPr lang="x-none" sz="1600" b="1" dirty="0">
                      <a:latin typeface="Century Gothic" panose="020B0502020202020204" pitchFamily="34" charset="0"/>
                    </a:rPr>
                    <a:t>503</a:t>
                  </a:r>
                  <a:endParaRPr lang="en-US" sz="1600" b="1" dirty="0">
                    <a:latin typeface="Century Gothic" panose="020B0502020202020204" pitchFamily="34" charset="0"/>
                  </a:endParaRPr>
                </a:p>
              </p:txBody>
            </p:sp>
            <p:sp>
              <p:nvSpPr>
                <p:cNvPr id="49" name="Rectangle 48">
                  <a:extLst>
                    <a:ext uri="{FF2B5EF4-FFF2-40B4-BE49-F238E27FC236}">
                      <a16:creationId xmlns:a16="http://schemas.microsoft.com/office/drawing/2014/main" id="{5A0BD18D-6A2A-BB40-BE96-9ACDABF47B35}"/>
                    </a:ext>
                  </a:extLst>
                </p:cNvPr>
                <p:cNvSpPr/>
                <p:nvPr/>
              </p:nvSpPr>
              <p:spPr>
                <a:xfrm>
                  <a:off x="4106785" y="981250"/>
                  <a:ext cx="530915" cy="435184"/>
                </a:xfrm>
                <a:prstGeom prst="rect">
                  <a:avLst/>
                </a:prstGeom>
              </p:spPr>
              <p:txBody>
                <a:bodyPr wrap="none">
                  <a:spAutoFit/>
                </a:bodyPr>
                <a:lstStyle/>
                <a:p>
                  <a:pPr algn="ctr">
                    <a:lnSpc>
                      <a:spcPts val="3120"/>
                    </a:lnSpc>
                  </a:pPr>
                  <a:r>
                    <a:rPr lang="x-none" sz="1600" b="1" dirty="0">
                      <a:latin typeface="Century Gothic" panose="020B0502020202020204" pitchFamily="34" charset="0"/>
                    </a:rPr>
                    <a:t>212</a:t>
                  </a:r>
                  <a:endParaRPr lang="en-US" sz="1600" b="1" dirty="0">
                    <a:latin typeface="Century Gothic" panose="020B0502020202020204" pitchFamily="34" charset="0"/>
                  </a:endParaRPr>
                </a:p>
              </p:txBody>
            </p:sp>
            <p:sp>
              <p:nvSpPr>
                <p:cNvPr id="50" name="Rectangle 49">
                  <a:extLst>
                    <a:ext uri="{FF2B5EF4-FFF2-40B4-BE49-F238E27FC236}">
                      <a16:creationId xmlns:a16="http://schemas.microsoft.com/office/drawing/2014/main" id="{004DABEE-9629-E44F-AE9E-811F6C814C6D}"/>
                    </a:ext>
                  </a:extLst>
                </p:cNvPr>
                <p:cNvSpPr/>
                <p:nvPr/>
              </p:nvSpPr>
              <p:spPr>
                <a:xfrm>
                  <a:off x="3254824" y="1352673"/>
                  <a:ext cx="530915" cy="435184"/>
                </a:xfrm>
                <a:prstGeom prst="rect">
                  <a:avLst/>
                </a:prstGeom>
              </p:spPr>
              <p:txBody>
                <a:bodyPr wrap="none">
                  <a:spAutoFit/>
                </a:bodyPr>
                <a:lstStyle/>
                <a:p>
                  <a:pPr algn="ctr">
                    <a:lnSpc>
                      <a:spcPts val="3120"/>
                    </a:lnSpc>
                  </a:pPr>
                  <a:r>
                    <a:rPr lang="x-none" sz="1600" b="1" dirty="0">
                      <a:latin typeface="Century Gothic" panose="020B0502020202020204" pitchFamily="34" charset="0"/>
                    </a:rPr>
                    <a:t>144</a:t>
                  </a:r>
                </a:p>
              </p:txBody>
            </p:sp>
            <p:sp>
              <p:nvSpPr>
                <p:cNvPr id="51" name="Rectangle 50">
                  <a:extLst>
                    <a:ext uri="{FF2B5EF4-FFF2-40B4-BE49-F238E27FC236}">
                      <a16:creationId xmlns:a16="http://schemas.microsoft.com/office/drawing/2014/main" id="{7AD1B3CE-DBEF-BD4E-AC95-EF21D93CF21C}"/>
                    </a:ext>
                  </a:extLst>
                </p:cNvPr>
                <p:cNvSpPr/>
                <p:nvPr/>
              </p:nvSpPr>
              <p:spPr>
                <a:xfrm>
                  <a:off x="3129728" y="1712714"/>
                  <a:ext cx="530916" cy="435184"/>
                </a:xfrm>
                <a:prstGeom prst="rect">
                  <a:avLst/>
                </a:prstGeom>
              </p:spPr>
              <p:txBody>
                <a:bodyPr wrap="none">
                  <a:spAutoFit/>
                </a:bodyPr>
                <a:lstStyle/>
                <a:p>
                  <a:pPr algn="ctr">
                    <a:lnSpc>
                      <a:spcPts val="3120"/>
                    </a:lnSpc>
                  </a:pPr>
                  <a:r>
                    <a:rPr lang="x-none" sz="1600" b="1" dirty="0">
                      <a:latin typeface="Century Gothic" panose="020B0502020202020204" pitchFamily="34" charset="0"/>
                    </a:rPr>
                    <a:t>130</a:t>
                  </a:r>
                </a:p>
              </p:txBody>
            </p:sp>
            <p:sp>
              <p:nvSpPr>
                <p:cNvPr id="52" name="Rectangle 51">
                  <a:extLst>
                    <a:ext uri="{FF2B5EF4-FFF2-40B4-BE49-F238E27FC236}">
                      <a16:creationId xmlns:a16="http://schemas.microsoft.com/office/drawing/2014/main" id="{B00D9371-D307-D741-8486-A37F21370B44}"/>
                    </a:ext>
                  </a:extLst>
                </p:cNvPr>
                <p:cNvSpPr/>
                <p:nvPr/>
              </p:nvSpPr>
              <p:spPr>
                <a:xfrm>
                  <a:off x="2739176" y="2061709"/>
                  <a:ext cx="530916" cy="435184"/>
                </a:xfrm>
                <a:prstGeom prst="rect">
                  <a:avLst/>
                </a:prstGeom>
              </p:spPr>
              <p:txBody>
                <a:bodyPr wrap="none">
                  <a:spAutoFit/>
                </a:bodyPr>
                <a:lstStyle/>
                <a:p>
                  <a:pPr algn="ctr">
                    <a:lnSpc>
                      <a:spcPts val="3120"/>
                    </a:lnSpc>
                  </a:pPr>
                  <a:r>
                    <a:rPr lang="x-none" sz="1600" b="1" dirty="0">
                      <a:latin typeface="Century Gothic" panose="020B0502020202020204" pitchFamily="34" charset="0"/>
                    </a:rPr>
                    <a:t>104</a:t>
                  </a:r>
                </a:p>
              </p:txBody>
            </p:sp>
            <p:sp>
              <p:nvSpPr>
                <p:cNvPr id="53" name="Rectangle 52">
                  <a:extLst>
                    <a:ext uri="{FF2B5EF4-FFF2-40B4-BE49-F238E27FC236}">
                      <a16:creationId xmlns:a16="http://schemas.microsoft.com/office/drawing/2014/main" id="{84436D96-8AB3-0848-9E13-989EF76510C1}"/>
                    </a:ext>
                  </a:extLst>
                </p:cNvPr>
                <p:cNvSpPr/>
                <p:nvPr/>
              </p:nvSpPr>
              <p:spPr>
                <a:xfrm>
                  <a:off x="2656521" y="2444801"/>
                  <a:ext cx="415499" cy="435184"/>
                </a:xfrm>
                <a:prstGeom prst="rect">
                  <a:avLst/>
                </a:prstGeom>
              </p:spPr>
              <p:txBody>
                <a:bodyPr wrap="none">
                  <a:spAutoFit/>
                </a:bodyPr>
                <a:lstStyle/>
                <a:p>
                  <a:pPr algn="ctr">
                    <a:lnSpc>
                      <a:spcPts val="3120"/>
                    </a:lnSpc>
                  </a:pPr>
                  <a:r>
                    <a:rPr lang="x-none" sz="1600" b="1" dirty="0">
                      <a:latin typeface="Century Gothic" panose="020B0502020202020204" pitchFamily="34" charset="0"/>
                    </a:rPr>
                    <a:t>90</a:t>
                  </a:r>
                </a:p>
              </p:txBody>
            </p:sp>
            <p:sp>
              <p:nvSpPr>
                <p:cNvPr id="54" name="Rectangle 53">
                  <a:extLst>
                    <a:ext uri="{FF2B5EF4-FFF2-40B4-BE49-F238E27FC236}">
                      <a16:creationId xmlns:a16="http://schemas.microsoft.com/office/drawing/2014/main" id="{82E5881A-1035-C645-8B80-97AAF369CE43}"/>
                    </a:ext>
                  </a:extLst>
                </p:cNvPr>
                <p:cNvSpPr/>
                <p:nvPr/>
              </p:nvSpPr>
              <p:spPr>
                <a:xfrm>
                  <a:off x="2528293" y="2808595"/>
                  <a:ext cx="415499" cy="435184"/>
                </a:xfrm>
                <a:prstGeom prst="rect">
                  <a:avLst/>
                </a:prstGeom>
              </p:spPr>
              <p:txBody>
                <a:bodyPr wrap="none">
                  <a:spAutoFit/>
                </a:bodyPr>
                <a:lstStyle/>
                <a:p>
                  <a:pPr algn="ctr">
                    <a:lnSpc>
                      <a:spcPts val="3120"/>
                    </a:lnSpc>
                  </a:pPr>
                  <a:r>
                    <a:rPr lang="x-none" sz="1600" b="1" dirty="0">
                      <a:latin typeface="Century Gothic" panose="020B0502020202020204" pitchFamily="34" charset="0"/>
                    </a:rPr>
                    <a:t>79</a:t>
                  </a:r>
                </a:p>
              </p:txBody>
            </p:sp>
            <p:sp>
              <p:nvSpPr>
                <p:cNvPr id="55" name="Rectangle 54">
                  <a:extLst>
                    <a:ext uri="{FF2B5EF4-FFF2-40B4-BE49-F238E27FC236}">
                      <a16:creationId xmlns:a16="http://schemas.microsoft.com/office/drawing/2014/main" id="{A52BCB39-34C7-CA4A-BC06-E3FBE23564A2}"/>
                    </a:ext>
                  </a:extLst>
                </p:cNvPr>
                <p:cNvSpPr/>
                <p:nvPr/>
              </p:nvSpPr>
              <p:spPr>
                <a:xfrm>
                  <a:off x="2348026" y="3165152"/>
                  <a:ext cx="415499" cy="435184"/>
                </a:xfrm>
                <a:prstGeom prst="rect">
                  <a:avLst/>
                </a:prstGeom>
              </p:spPr>
              <p:txBody>
                <a:bodyPr wrap="none">
                  <a:spAutoFit/>
                </a:bodyPr>
                <a:lstStyle/>
                <a:p>
                  <a:pPr algn="ctr">
                    <a:lnSpc>
                      <a:spcPts val="3120"/>
                    </a:lnSpc>
                  </a:pPr>
                  <a:r>
                    <a:rPr lang="x-none" sz="1600" b="1" dirty="0">
                      <a:latin typeface="Century Gothic" panose="020B0502020202020204" pitchFamily="34" charset="0"/>
                    </a:rPr>
                    <a:t>66</a:t>
                  </a:r>
                </a:p>
              </p:txBody>
            </p:sp>
            <p:sp>
              <p:nvSpPr>
                <p:cNvPr id="56" name="Rectangle 55">
                  <a:extLst>
                    <a:ext uri="{FF2B5EF4-FFF2-40B4-BE49-F238E27FC236}">
                      <a16:creationId xmlns:a16="http://schemas.microsoft.com/office/drawing/2014/main" id="{42A481A3-71DE-344C-9DEC-A4EB9C42FEE0}"/>
                    </a:ext>
                  </a:extLst>
                </p:cNvPr>
                <p:cNvSpPr/>
                <p:nvPr/>
              </p:nvSpPr>
              <p:spPr>
                <a:xfrm>
                  <a:off x="2257049" y="3521709"/>
                  <a:ext cx="415499" cy="435184"/>
                </a:xfrm>
                <a:prstGeom prst="rect">
                  <a:avLst/>
                </a:prstGeom>
              </p:spPr>
              <p:txBody>
                <a:bodyPr wrap="none">
                  <a:spAutoFit/>
                </a:bodyPr>
                <a:lstStyle/>
                <a:p>
                  <a:pPr algn="ctr">
                    <a:lnSpc>
                      <a:spcPts val="3120"/>
                    </a:lnSpc>
                  </a:pPr>
                  <a:r>
                    <a:rPr lang="x-none" sz="1600" b="1" dirty="0">
                      <a:latin typeface="Century Gothic" panose="020B0502020202020204" pitchFamily="34" charset="0"/>
                    </a:rPr>
                    <a:t>58</a:t>
                  </a:r>
                </a:p>
              </p:txBody>
            </p:sp>
            <p:sp>
              <p:nvSpPr>
                <p:cNvPr id="57" name="Rectangle 56">
                  <a:extLst>
                    <a:ext uri="{FF2B5EF4-FFF2-40B4-BE49-F238E27FC236}">
                      <a16:creationId xmlns:a16="http://schemas.microsoft.com/office/drawing/2014/main" id="{730D138A-C886-8E4D-945F-89CA2FFDC608}"/>
                    </a:ext>
                  </a:extLst>
                </p:cNvPr>
                <p:cNvSpPr/>
                <p:nvPr/>
              </p:nvSpPr>
              <p:spPr>
                <a:xfrm>
                  <a:off x="1901017" y="3863654"/>
                  <a:ext cx="415498" cy="435184"/>
                </a:xfrm>
                <a:prstGeom prst="rect">
                  <a:avLst/>
                </a:prstGeom>
              </p:spPr>
              <p:txBody>
                <a:bodyPr wrap="none">
                  <a:spAutoFit/>
                </a:bodyPr>
                <a:lstStyle/>
                <a:p>
                  <a:pPr algn="ctr">
                    <a:lnSpc>
                      <a:spcPts val="3120"/>
                    </a:lnSpc>
                  </a:pPr>
                  <a:r>
                    <a:rPr lang="x-none" sz="1600" b="1" dirty="0">
                      <a:latin typeface="Century Gothic" panose="020B0502020202020204" pitchFamily="34" charset="0"/>
                    </a:rPr>
                    <a:t>33</a:t>
                  </a:r>
                </a:p>
              </p:txBody>
            </p:sp>
            <p:sp>
              <p:nvSpPr>
                <p:cNvPr id="58" name="Rectangle 57">
                  <a:extLst>
                    <a:ext uri="{FF2B5EF4-FFF2-40B4-BE49-F238E27FC236}">
                      <a16:creationId xmlns:a16="http://schemas.microsoft.com/office/drawing/2014/main" id="{7C2AF9BC-35D0-E34A-8119-6EDB07DFDDD1}"/>
                    </a:ext>
                  </a:extLst>
                </p:cNvPr>
                <p:cNvSpPr/>
                <p:nvPr/>
              </p:nvSpPr>
              <p:spPr>
                <a:xfrm>
                  <a:off x="1861588" y="4234821"/>
                  <a:ext cx="415499" cy="435184"/>
                </a:xfrm>
                <a:prstGeom prst="rect">
                  <a:avLst/>
                </a:prstGeom>
              </p:spPr>
              <p:txBody>
                <a:bodyPr wrap="none">
                  <a:spAutoFit/>
                </a:bodyPr>
                <a:lstStyle/>
                <a:p>
                  <a:pPr algn="ctr">
                    <a:lnSpc>
                      <a:spcPts val="3120"/>
                    </a:lnSpc>
                  </a:pPr>
                  <a:r>
                    <a:rPr lang="x-none" sz="1600" b="1" dirty="0">
                      <a:latin typeface="Century Gothic" panose="020B0502020202020204" pitchFamily="34" charset="0"/>
                    </a:rPr>
                    <a:t>31</a:t>
                  </a:r>
                </a:p>
              </p:txBody>
            </p:sp>
            <p:sp>
              <p:nvSpPr>
                <p:cNvPr id="59" name="Rectangle 58">
                  <a:extLst>
                    <a:ext uri="{FF2B5EF4-FFF2-40B4-BE49-F238E27FC236}">
                      <a16:creationId xmlns:a16="http://schemas.microsoft.com/office/drawing/2014/main" id="{11F1D928-C6CD-EE45-839B-A7CBF8210055}"/>
                    </a:ext>
                  </a:extLst>
                </p:cNvPr>
                <p:cNvSpPr/>
                <p:nvPr/>
              </p:nvSpPr>
              <p:spPr>
                <a:xfrm>
                  <a:off x="1832565" y="4605988"/>
                  <a:ext cx="415499" cy="435184"/>
                </a:xfrm>
                <a:prstGeom prst="rect">
                  <a:avLst/>
                </a:prstGeom>
              </p:spPr>
              <p:txBody>
                <a:bodyPr wrap="none">
                  <a:spAutoFit/>
                </a:bodyPr>
                <a:lstStyle/>
                <a:p>
                  <a:pPr algn="ctr">
                    <a:lnSpc>
                      <a:spcPts val="3120"/>
                    </a:lnSpc>
                  </a:pPr>
                  <a:r>
                    <a:rPr lang="x-none" sz="1600" b="1" dirty="0">
                      <a:latin typeface="Century Gothic" panose="020B0502020202020204" pitchFamily="34" charset="0"/>
                    </a:rPr>
                    <a:t>28</a:t>
                  </a:r>
                </a:p>
              </p:txBody>
            </p:sp>
            <p:sp>
              <p:nvSpPr>
                <p:cNvPr id="60" name="Rectangle 59">
                  <a:extLst>
                    <a:ext uri="{FF2B5EF4-FFF2-40B4-BE49-F238E27FC236}">
                      <a16:creationId xmlns:a16="http://schemas.microsoft.com/office/drawing/2014/main" id="{3DBC8786-1EF6-7A49-B1AF-E0253FA1A676}"/>
                    </a:ext>
                  </a:extLst>
                </p:cNvPr>
                <p:cNvSpPr/>
                <p:nvPr/>
              </p:nvSpPr>
              <p:spPr>
                <a:xfrm>
                  <a:off x="1779800" y="4964574"/>
                  <a:ext cx="415499" cy="435184"/>
                </a:xfrm>
                <a:prstGeom prst="rect">
                  <a:avLst/>
                </a:prstGeom>
              </p:spPr>
              <p:txBody>
                <a:bodyPr wrap="none">
                  <a:spAutoFit/>
                </a:bodyPr>
                <a:lstStyle/>
                <a:p>
                  <a:pPr algn="ctr">
                    <a:lnSpc>
                      <a:spcPts val="3120"/>
                    </a:lnSpc>
                  </a:pPr>
                  <a:r>
                    <a:rPr lang="x-none" sz="1600" b="1" dirty="0">
                      <a:latin typeface="Century Gothic" panose="020B0502020202020204" pitchFamily="34" charset="0"/>
                    </a:rPr>
                    <a:t>25</a:t>
                  </a:r>
                </a:p>
              </p:txBody>
            </p:sp>
            <p:sp>
              <p:nvSpPr>
                <p:cNvPr id="61" name="Rectangle 60">
                  <a:extLst>
                    <a:ext uri="{FF2B5EF4-FFF2-40B4-BE49-F238E27FC236}">
                      <a16:creationId xmlns:a16="http://schemas.microsoft.com/office/drawing/2014/main" id="{12129947-8B8A-ED44-B29F-BCD66A09A7B2}"/>
                    </a:ext>
                  </a:extLst>
                </p:cNvPr>
                <p:cNvSpPr/>
                <p:nvPr/>
              </p:nvSpPr>
              <p:spPr>
                <a:xfrm>
                  <a:off x="1782223" y="5303749"/>
                  <a:ext cx="415499" cy="435184"/>
                </a:xfrm>
                <a:prstGeom prst="rect">
                  <a:avLst/>
                </a:prstGeom>
              </p:spPr>
              <p:txBody>
                <a:bodyPr wrap="none">
                  <a:spAutoFit/>
                </a:bodyPr>
                <a:lstStyle/>
                <a:p>
                  <a:pPr algn="ctr">
                    <a:lnSpc>
                      <a:spcPts val="3120"/>
                    </a:lnSpc>
                  </a:pPr>
                  <a:r>
                    <a:rPr lang="x-none" sz="1600" b="1" dirty="0">
                      <a:latin typeface="Century Gothic" panose="020B0502020202020204" pitchFamily="34" charset="0"/>
                    </a:rPr>
                    <a:t>25</a:t>
                  </a:r>
                </a:p>
              </p:txBody>
            </p:sp>
            <p:sp>
              <p:nvSpPr>
                <p:cNvPr id="62" name="Rectangle 61">
                  <a:extLst>
                    <a:ext uri="{FF2B5EF4-FFF2-40B4-BE49-F238E27FC236}">
                      <a16:creationId xmlns:a16="http://schemas.microsoft.com/office/drawing/2014/main" id="{126CD41F-30E6-D145-8B5B-227ADC3A1154}"/>
                    </a:ext>
                  </a:extLst>
                </p:cNvPr>
                <p:cNvSpPr/>
                <p:nvPr/>
              </p:nvSpPr>
              <p:spPr>
                <a:xfrm>
                  <a:off x="1693267" y="5686226"/>
                  <a:ext cx="415499" cy="435184"/>
                </a:xfrm>
                <a:prstGeom prst="rect">
                  <a:avLst/>
                </a:prstGeom>
              </p:spPr>
              <p:txBody>
                <a:bodyPr wrap="none">
                  <a:spAutoFit/>
                </a:bodyPr>
                <a:lstStyle/>
                <a:p>
                  <a:pPr algn="ctr">
                    <a:lnSpc>
                      <a:spcPts val="3120"/>
                    </a:lnSpc>
                  </a:pPr>
                  <a:r>
                    <a:rPr lang="x-none" sz="1600" b="1" dirty="0">
                      <a:latin typeface="Century Gothic" panose="020B0502020202020204" pitchFamily="34" charset="0"/>
                    </a:rPr>
                    <a:t>16</a:t>
                  </a:r>
                </a:p>
              </p:txBody>
            </p:sp>
          </p:grpSp>
        </p:grpSp>
        <p:grpSp>
          <p:nvGrpSpPr>
            <p:cNvPr id="100" name="Group 99">
              <a:extLst>
                <a:ext uri="{FF2B5EF4-FFF2-40B4-BE49-F238E27FC236}">
                  <a16:creationId xmlns:a16="http://schemas.microsoft.com/office/drawing/2014/main" id="{EA8CCE28-F7B3-044E-8DE7-3FAC6ABDD087}"/>
                </a:ext>
              </a:extLst>
            </p:cNvPr>
            <p:cNvGrpSpPr/>
            <p:nvPr/>
          </p:nvGrpSpPr>
          <p:grpSpPr>
            <a:xfrm>
              <a:off x="1268091" y="800029"/>
              <a:ext cx="423698" cy="5233743"/>
              <a:chOff x="1268091" y="800029"/>
              <a:chExt cx="423698" cy="5233743"/>
            </a:xfrm>
          </p:grpSpPr>
          <p:pic>
            <p:nvPicPr>
              <p:cNvPr id="96" name="Picture 95" descr="A picture containing drawing&#10;&#10;Description automatically generated">
                <a:extLst>
                  <a:ext uri="{FF2B5EF4-FFF2-40B4-BE49-F238E27FC236}">
                    <a16:creationId xmlns:a16="http://schemas.microsoft.com/office/drawing/2014/main" id="{E6982667-6020-4D4C-B016-EE3D6D7FA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462"/>
              <a:stretch/>
            </p:blipFill>
            <p:spPr>
              <a:xfrm>
                <a:off x="1305835" y="5763074"/>
                <a:ext cx="385954" cy="270698"/>
              </a:xfrm>
              <a:prstGeom prst="rect">
                <a:avLst/>
              </a:prstGeom>
            </p:spPr>
          </p:pic>
          <p:pic>
            <p:nvPicPr>
              <p:cNvPr id="76" name="Picture 75" descr="A picture containing drawing&#10;&#10;Description automatically generated">
                <a:extLst>
                  <a:ext uri="{FF2B5EF4-FFF2-40B4-BE49-F238E27FC236}">
                    <a16:creationId xmlns:a16="http://schemas.microsoft.com/office/drawing/2014/main" id="{FFFD1E96-AF72-8946-9868-33C0B0D283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4614" y="800029"/>
                <a:ext cx="308177" cy="204847"/>
              </a:xfrm>
              <a:prstGeom prst="rect">
                <a:avLst/>
              </a:prstGeom>
            </p:spPr>
          </p:pic>
          <p:pic>
            <p:nvPicPr>
              <p:cNvPr id="77" name="Picture 76" descr="A picture containing drawing&#10;&#10;Description automatically generated">
                <a:extLst>
                  <a:ext uri="{FF2B5EF4-FFF2-40B4-BE49-F238E27FC236}">
                    <a16:creationId xmlns:a16="http://schemas.microsoft.com/office/drawing/2014/main" id="{DA4F4830-DC97-384A-9EC9-84A3BF96B8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6865" y="1059984"/>
                <a:ext cx="378435" cy="378435"/>
              </a:xfrm>
              <a:prstGeom prst="rect">
                <a:avLst/>
              </a:prstGeom>
            </p:spPr>
          </p:pic>
          <p:pic>
            <p:nvPicPr>
              <p:cNvPr id="78" name="Picture 77" descr="A picture containing room&#10;&#10;Description automatically generated">
                <a:extLst>
                  <a:ext uri="{FF2B5EF4-FFF2-40B4-BE49-F238E27FC236}">
                    <a16:creationId xmlns:a16="http://schemas.microsoft.com/office/drawing/2014/main" id="{83312FBF-94C2-1F42-8628-284A702729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3407" y="1534410"/>
                <a:ext cx="298314" cy="198291"/>
              </a:xfrm>
              <a:prstGeom prst="rect">
                <a:avLst/>
              </a:prstGeom>
              <a:ln>
                <a:solidFill>
                  <a:schemeClr val="bg1">
                    <a:lumMod val="85000"/>
                  </a:schemeClr>
                </a:solidFill>
              </a:ln>
            </p:spPr>
          </p:pic>
          <p:pic>
            <p:nvPicPr>
              <p:cNvPr id="79" name="Picture 78" descr="A picture containing drawing&#10;&#10;Description automatically generated">
                <a:extLst>
                  <a:ext uri="{FF2B5EF4-FFF2-40B4-BE49-F238E27FC236}">
                    <a16:creationId xmlns:a16="http://schemas.microsoft.com/office/drawing/2014/main" id="{ECA08850-719F-A546-893B-04A582B71E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4585" y="2222169"/>
                <a:ext cx="308206" cy="205470"/>
              </a:xfrm>
              <a:prstGeom prst="rect">
                <a:avLst/>
              </a:prstGeom>
            </p:spPr>
          </p:pic>
          <p:pic>
            <p:nvPicPr>
              <p:cNvPr id="80" name="Picture 79" descr="A close up of a sign&#10;&#10;Description automatically generated">
                <a:extLst>
                  <a:ext uri="{FF2B5EF4-FFF2-40B4-BE49-F238E27FC236}">
                    <a16:creationId xmlns:a16="http://schemas.microsoft.com/office/drawing/2014/main" id="{1F6FFC0C-3825-A243-9396-03B802FC08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0631" y="1854185"/>
                <a:ext cx="298994" cy="199329"/>
              </a:xfrm>
              <a:prstGeom prst="rect">
                <a:avLst/>
              </a:prstGeom>
            </p:spPr>
          </p:pic>
          <p:pic>
            <p:nvPicPr>
              <p:cNvPr id="81" name="Picture 80" descr="A picture containing bird&#10;&#10;Description automatically generated">
                <a:extLst>
                  <a:ext uri="{FF2B5EF4-FFF2-40B4-BE49-F238E27FC236}">
                    <a16:creationId xmlns:a16="http://schemas.microsoft.com/office/drawing/2014/main" id="{B2AA430B-6FC8-9E49-9E7B-C18E4AB712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8588" y="2590447"/>
                <a:ext cx="292649" cy="195099"/>
              </a:xfrm>
              <a:prstGeom prst="rect">
                <a:avLst/>
              </a:prstGeom>
              <a:ln>
                <a:solidFill>
                  <a:schemeClr val="bg1">
                    <a:lumMod val="85000"/>
                  </a:schemeClr>
                </a:solidFill>
              </a:ln>
            </p:spPr>
          </p:pic>
          <p:pic>
            <p:nvPicPr>
              <p:cNvPr id="82" name="Picture 81" descr="A picture containing card&#10;&#10;Description automatically generated">
                <a:extLst>
                  <a:ext uri="{FF2B5EF4-FFF2-40B4-BE49-F238E27FC236}">
                    <a16:creationId xmlns:a16="http://schemas.microsoft.com/office/drawing/2014/main" id="{770A88A5-FC6F-C841-984E-40D12ABD56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02731" y="2855456"/>
                <a:ext cx="379041" cy="378435"/>
              </a:xfrm>
              <a:prstGeom prst="rect">
                <a:avLst/>
              </a:prstGeom>
            </p:spPr>
          </p:pic>
          <p:pic>
            <p:nvPicPr>
              <p:cNvPr id="83" name="Picture 82" descr="A picture containing drawing, airplane&#10;&#10;Description automatically generated">
                <a:extLst>
                  <a:ext uri="{FF2B5EF4-FFF2-40B4-BE49-F238E27FC236}">
                    <a16:creationId xmlns:a16="http://schemas.microsoft.com/office/drawing/2014/main" id="{2E12EFF2-F635-9746-8CCE-51FB31243F0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45120" y="3262701"/>
                <a:ext cx="301476" cy="301476"/>
              </a:xfrm>
              <a:prstGeom prst="rect">
                <a:avLst/>
              </a:prstGeom>
            </p:spPr>
          </p:pic>
          <p:pic>
            <p:nvPicPr>
              <p:cNvPr id="84" name="Picture 83" descr="A close up of a logo&#10;&#10;Description automatically generated">
                <a:extLst>
                  <a:ext uri="{FF2B5EF4-FFF2-40B4-BE49-F238E27FC236}">
                    <a16:creationId xmlns:a16="http://schemas.microsoft.com/office/drawing/2014/main" id="{6D6DAEF8-E553-8940-BC08-41AE3D0C63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549" y="3594514"/>
                <a:ext cx="360156" cy="360156"/>
              </a:xfrm>
              <a:prstGeom prst="rect">
                <a:avLst/>
              </a:prstGeom>
            </p:spPr>
          </p:pic>
          <p:pic>
            <p:nvPicPr>
              <p:cNvPr id="85" name="Picture 84" descr="A picture containing food&#10;&#10;Description automatically generated">
                <a:extLst>
                  <a:ext uri="{FF2B5EF4-FFF2-40B4-BE49-F238E27FC236}">
                    <a16:creationId xmlns:a16="http://schemas.microsoft.com/office/drawing/2014/main" id="{46BF1733-41E6-824E-B1F3-E69966E5C89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68091" y="3932759"/>
                <a:ext cx="421914" cy="421914"/>
              </a:xfrm>
              <a:prstGeom prst="rect">
                <a:avLst/>
              </a:prstGeom>
            </p:spPr>
          </p:pic>
          <p:pic>
            <p:nvPicPr>
              <p:cNvPr id="31" name="Picture 30" descr="A picture containing drawing&#10;&#10;Description automatically generated">
                <a:extLst>
                  <a:ext uri="{FF2B5EF4-FFF2-40B4-BE49-F238E27FC236}">
                    <a16:creationId xmlns:a16="http://schemas.microsoft.com/office/drawing/2014/main" id="{ED76270B-4C22-9A43-98F3-F82144A1182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43343" y="4330379"/>
                <a:ext cx="315011" cy="315011"/>
              </a:xfrm>
              <a:prstGeom prst="rect">
                <a:avLst/>
              </a:prstGeom>
            </p:spPr>
          </p:pic>
          <p:pic>
            <p:nvPicPr>
              <p:cNvPr id="33" name="Picture 32" descr="A picture containing drawing, table&#10;&#10;Description automatically generated">
                <a:extLst>
                  <a:ext uri="{FF2B5EF4-FFF2-40B4-BE49-F238E27FC236}">
                    <a16:creationId xmlns:a16="http://schemas.microsoft.com/office/drawing/2014/main" id="{0D3F7454-F4D7-9143-A69D-106F31F7933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41637" y="4759417"/>
                <a:ext cx="299587" cy="199137"/>
              </a:xfrm>
              <a:prstGeom prst="rect">
                <a:avLst/>
              </a:prstGeom>
            </p:spPr>
          </p:pic>
          <p:pic>
            <p:nvPicPr>
              <p:cNvPr id="90" name="Picture 89" descr="A picture containing drawing&#10;&#10;Description automatically generated">
                <a:extLst>
                  <a:ext uri="{FF2B5EF4-FFF2-40B4-BE49-F238E27FC236}">
                    <a16:creationId xmlns:a16="http://schemas.microsoft.com/office/drawing/2014/main" id="{83C90CD0-E67D-3E4F-B800-3FFE0CFB9C4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34585" y="5119784"/>
                <a:ext cx="306610" cy="203806"/>
              </a:xfrm>
              <a:prstGeom prst="rect">
                <a:avLst/>
              </a:prstGeom>
            </p:spPr>
          </p:pic>
          <p:pic>
            <p:nvPicPr>
              <p:cNvPr id="99" name="Picture 98" descr="A picture containing bird&#10;&#10;Description automatically generated">
                <a:extLst>
                  <a:ext uri="{FF2B5EF4-FFF2-40B4-BE49-F238E27FC236}">
                    <a16:creationId xmlns:a16="http://schemas.microsoft.com/office/drawing/2014/main" id="{03BE0737-C306-224A-8BDD-E940AF1072A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13682" y="5375054"/>
                <a:ext cx="377782" cy="377782"/>
              </a:xfrm>
              <a:prstGeom prst="rect">
                <a:avLst/>
              </a:prstGeom>
            </p:spPr>
          </p:pic>
        </p:grpSp>
      </p:grpSp>
      <p:grpSp>
        <p:nvGrpSpPr>
          <p:cNvPr id="106" name="Group 105">
            <a:extLst>
              <a:ext uri="{FF2B5EF4-FFF2-40B4-BE49-F238E27FC236}">
                <a16:creationId xmlns:a16="http://schemas.microsoft.com/office/drawing/2014/main" id="{85F0A589-3C81-634D-96F9-3237FE97FAB8}"/>
              </a:ext>
            </a:extLst>
          </p:cNvPr>
          <p:cNvGrpSpPr/>
          <p:nvPr/>
        </p:nvGrpSpPr>
        <p:grpSpPr>
          <a:xfrm>
            <a:off x="3061349" y="-1194072"/>
            <a:ext cx="4881797" cy="1107996"/>
            <a:chOff x="3982818" y="4942569"/>
            <a:chExt cx="4881797" cy="1107996"/>
          </a:xfrm>
        </p:grpSpPr>
        <p:sp>
          <p:nvSpPr>
            <p:cNvPr id="104" name="Parallelogram 103">
              <a:extLst>
                <a:ext uri="{FF2B5EF4-FFF2-40B4-BE49-F238E27FC236}">
                  <a16:creationId xmlns:a16="http://schemas.microsoft.com/office/drawing/2014/main" id="{B57C2CE8-2181-BF49-8389-68F3F398C1AD}"/>
                </a:ext>
              </a:extLst>
            </p:cNvPr>
            <p:cNvSpPr/>
            <p:nvPr/>
          </p:nvSpPr>
          <p:spPr>
            <a:xfrm>
              <a:off x="6748033" y="5763708"/>
              <a:ext cx="2016224" cy="144016"/>
            </a:xfrm>
            <a:prstGeom prst="parallelogram">
              <a:avLst/>
            </a:prstGeom>
            <a:solidFill>
              <a:srgbClr val="FFC00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105" name="Group 104">
              <a:extLst>
                <a:ext uri="{FF2B5EF4-FFF2-40B4-BE49-F238E27FC236}">
                  <a16:creationId xmlns:a16="http://schemas.microsoft.com/office/drawing/2014/main" id="{87881911-DA6A-814D-9DD6-C5317AAB44CC}"/>
                </a:ext>
              </a:extLst>
            </p:cNvPr>
            <p:cNvGrpSpPr/>
            <p:nvPr/>
          </p:nvGrpSpPr>
          <p:grpSpPr>
            <a:xfrm>
              <a:off x="3982818" y="4942569"/>
              <a:ext cx="4881797" cy="1107996"/>
              <a:chOff x="3861048" y="2199567"/>
              <a:chExt cx="4881797" cy="1107996"/>
            </a:xfrm>
          </p:grpSpPr>
          <p:sp>
            <p:nvSpPr>
              <p:cNvPr id="102" name="Rectangle 101">
                <a:extLst>
                  <a:ext uri="{FF2B5EF4-FFF2-40B4-BE49-F238E27FC236}">
                    <a16:creationId xmlns:a16="http://schemas.microsoft.com/office/drawing/2014/main" id="{AB51A091-879B-7141-B3F4-676F7796441E}"/>
                  </a:ext>
                </a:extLst>
              </p:cNvPr>
              <p:cNvSpPr/>
              <p:nvPr/>
            </p:nvSpPr>
            <p:spPr>
              <a:xfrm>
                <a:off x="3861048" y="2331222"/>
                <a:ext cx="2759187" cy="923330"/>
              </a:xfrm>
              <a:prstGeom prst="rect">
                <a:avLst/>
              </a:prstGeom>
            </p:spPr>
            <p:txBody>
              <a:bodyPr wrap="square">
                <a:spAutoFit/>
              </a:bodyPr>
              <a:lstStyle/>
              <a:p>
                <a:pPr algn="r"/>
                <a:r>
                  <a:rPr lang="en-US" altLang="ja-JP" b="1" dirty="0">
                    <a:latin typeface="Arial" panose="020B0604020202020204" pitchFamily="34" charset="0"/>
                    <a:cs typeface="Arial" panose="020B0604020202020204" pitchFamily="34" charset="0"/>
                  </a:rPr>
                  <a:t>Total Number of</a:t>
                </a:r>
              </a:p>
              <a:p>
                <a:pPr algn="r"/>
                <a:r>
                  <a:rPr kumimoji="1" lang="en-US" altLang="ja-JP" b="1" dirty="0">
                    <a:latin typeface="Arial" panose="020B0604020202020204" pitchFamily="34" charset="0"/>
                    <a:cs typeface="Arial" panose="020B0604020202020204" pitchFamily="34" charset="0"/>
                  </a:rPr>
                  <a:t>International Students </a:t>
                </a:r>
              </a:p>
              <a:p>
                <a:pPr algn="r"/>
                <a:r>
                  <a:rPr kumimoji="1" lang="en-US" altLang="ja-JP" b="1" dirty="0">
                    <a:latin typeface="Arial" panose="020B0604020202020204" pitchFamily="34" charset="0"/>
                    <a:cs typeface="Arial" panose="020B0604020202020204" pitchFamily="34" charset="0"/>
                  </a:rPr>
                  <a:t>2019</a:t>
                </a:r>
              </a:p>
            </p:txBody>
          </p:sp>
          <p:sp>
            <p:nvSpPr>
              <p:cNvPr id="103" name="Rectangle 102">
                <a:extLst>
                  <a:ext uri="{FF2B5EF4-FFF2-40B4-BE49-F238E27FC236}">
                    <a16:creationId xmlns:a16="http://schemas.microsoft.com/office/drawing/2014/main" id="{A2F4F22B-81C7-9B42-BAF3-6CE7F43354BE}"/>
                  </a:ext>
                </a:extLst>
              </p:cNvPr>
              <p:cNvSpPr/>
              <p:nvPr/>
            </p:nvSpPr>
            <p:spPr>
              <a:xfrm>
                <a:off x="5983658" y="2199567"/>
                <a:ext cx="2759187" cy="1107996"/>
              </a:xfrm>
              <a:prstGeom prst="rect">
                <a:avLst/>
              </a:prstGeom>
            </p:spPr>
            <p:txBody>
              <a:bodyPr wrap="square">
                <a:spAutoFit/>
              </a:bodyPr>
              <a:lstStyle/>
              <a:p>
                <a:pPr algn="r"/>
                <a:r>
                  <a:rPr kumimoji="1" lang="en-US" altLang="ja-JP" sz="6600" b="1" dirty="0">
                    <a:solidFill>
                      <a:srgbClr val="204C3B"/>
                    </a:solidFill>
                    <a:latin typeface="Arial" panose="020B0604020202020204" pitchFamily="34" charset="0"/>
                    <a:cs typeface="Arial" panose="020B0604020202020204" pitchFamily="34" charset="0"/>
                  </a:rPr>
                  <a:t>1,692</a:t>
                </a:r>
              </a:p>
            </p:txBody>
          </p:sp>
        </p:grpSp>
      </p:grpSp>
      <p:sp>
        <p:nvSpPr>
          <p:cNvPr id="107" name="Oval 106">
            <a:extLst>
              <a:ext uri="{FF2B5EF4-FFF2-40B4-BE49-F238E27FC236}">
                <a16:creationId xmlns:a16="http://schemas.microsoft.com/office/drawing/2014/main" id="{8DE35118-CD37-5048-BCD9-5F27C7CD07B5}"/>
              </a:ext>
            </a:extLst>
          </p:cNvPr>
          <p:cNvSpPr/>
          <p:nvPr/>
        </p:nvSpPr>
        <p:spPr>
          <a:xfrm>
            <a:off x="5666310" y="2759815"/>
            <a:ext cx="2759187" cy="2738666"/>
          </a:xfrm>
          <a:prstGeom prst="ellipse">
            <a:avLst/>
          </a:prstGeom>
          <a:solidFill>
            <a:srgbClr val="00716F"/>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8" name="Rectangle 107">
            <a:extLst>
              <a:ext uri="{FF2B5EF4-FFF2-40B4-BE49-F238E27FC236}">
                <a16:creationId xmlns:a16="http://schemas.microsoft.com/office/drawing/2014/main" id="{08C2D0E6-D19F-5F4A-9D4E-06F8746CCD42}"/>
              </a:ext>
            </a:extLst>
          </p:cNvPr>
          <p:cNvSpPr/>
          <p:nvPr/>
        </p:nvSpPr>
        <p:spPr>
          <a:xfrm>
            <a:off x="5785234" y="4126146"/>
            <a:ext cx="2362611" cy="1107996"/>
          </a:xfrm>
          <a:prstGeom prst="rect">
            <a:avLst/>
          </a:prstGeom>
          <a:effectLst>
            <a:outerShdw dist="50800" sx="1000" sy="1000" algn="ctr" rotWithShape="0">
              <a:srgbClr val="002060"/>
            </a:outerShdw>
          </a:effectLst>
        </p:spPr>
        <p:txBody>
          <a:bodyPr wrap="square">
            <a:spAutoFit/>
          </a:bodyPr>
          <a:lstStyle/>
          <a:p>
            <a:pPr algn="ctr"/>
            <a:r>
              <a:rPr kumimoji="1" lang="en-US" altLang="ja-JP" sz="6600" b="1" dirty="0">
                <a:solidFill>
                  <a:schemeClr val="bg1"/>
                </a:solidFill>
                <a:latin typeface="Arial" panose="020B0604020202020204" pitchFamily="34" charset="0"/>
                <a:cs typeface="Arial" panose="020B0604020202020204" pitchFamily="34" charset="0"/>
              </a:rPr>
              <a:t>1,692</a:t>
            </a:r>
          </a:p>
        </p:txBody>
      </p:sp>
      <p:sp>
        <p:nvSpPr>
          <p:cNvPr id="109" name="Rectangle 108">
            <a:extLst>
              <a:ext uri="{FF2B5EF4-FFF2-40B4-BE49-F238E27FC236}">
                <a16:creationId xmlns:a16="http://schemas.microsoft.com/office/drawing/2014/main" id="{C2009797-080A-5047-857D-01A2B33077BA}"/>
              </a:ext>
            </a:extLst>
          </p:cNvPr>
          <p:cNvSpPr/>
          <p:nvPr/>
        </p:nvSpPr>
        <p:spPr>
          <a:xfrm>
            <a:off x="5666310" y="3228208"/>
            <a:ext cx="2759187" cy="923330"/>
          </a:xfrm>
          <a:prstGeom prst="rect">
            <a:avLst/>
          </a:prstGeom>
        </p:spPr>
        <p:txBody>
          <a:bodyPr wrap="square">
            <a:spAutoFit/>
          </a:bodyPr>
          <a:lstStyle/>
          <a:p>
            <a:pPr algn="ctr"/>
            <a:r>
              <a:rPr lang="en-US" altLang="ja-JP" b="1" dirty="0">
                <a:solidFill>
                  <a:schemeClr val="bg1"/>
                </a:solidFill>
                <a:latin typeface="Arial" panose="020B0604020202020204" pitchFamily="34" charset="0"/>
                <a:cs typeface="Arial" panose="020B0604020202020204" pitchFamily="34" charset="0"/>
              </a:rPr>
              <a:t>Total Number of</a:t>
            </a:r>
          </a:p>
          <a:p>
            <a:pPr algn="ctr"/>
            <a:r>
              <a:rPr kumimoji="1" lang="en-US" altLang="ja-JP" b="1" dirty="0">
                <a:solidFill>
                  <a:schemeClr val="bg1"/>
                </a:solidFill>
                <a:latin typeface="Arial" panose="020B0604020202020204" pitchFamily="34" charset="0"/>
                <a:cs typeface="Arial" panose="020B0604020202020204" pitchFamily="34" charset="0"/>
              </a:rPr>
              <a:t>International Students </a:t>
            </a:r>
          </a:p>
          <a:p>
            <a:pPr algn="ctr"/>
            <a:r>
              <a:rPr kumimoji="1" lang="en-US" altLang="ja-JP" b="1" dirty="0">
                <a:solidFill>
                  <a:schemeClr val="bg1"/>
                </a:solidFill>
                <a:latin typeface="Arial" panose="020B0604020202020204" pitchFamily="34" charset="0"/>
                <a:cs typeface="Arial" panose="020B0604020202020204" pitchFamily="34" charset="0"/>
              </a:rPr>
              <a:t>2019</a:t>
            </a:r>
          </a:p>
        </p:txBody>
      </p:sp>
    </p:spTree>
    <p:extLst>
      <p:ext uri="{BB962C8B-B14F-4D97-AF65-F5344CB8AC3E}">
        <p14:creationId xmlns:p14="http://schemas.microsoft.com/office/powerpoint/2010/main" val="1981221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2640" y="3083512"/>
            <a:ext cx="4521359" cy="3014239"/>
          </a:xfrm>
          <a:prstGeom prst="rect">
            <a:avLst/>
          </a:prstGeom>
        </p:spPr>
      </p:pic>
      <p:pic>
        <p:nvPicPr>
          <p:cNvPr id="37" name="Picture 36" descr="A person sitting at a desk with a computer and smiling at the camera&#10;&#10;Description automatically generated">
            <a:extLst>
              <a:ext uri="{FF2B5EF4-FFF2-40B4-BE49-F238E27FC236}">
                <a16:creationId xmlns:a16="http://schemas.microsoft.com/office/drawing/2014/main" id="{32C7D43D-F3D1-0645-842A-62873B5396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5616" y="542822"/>
            <a:ext cx="4208528" cy="2805685"/>
          </a:xfrm>
          <a:prstGeom prst="rect">
            <a:avLst/>
          </a:prstGeom>
        </p:spPr>
      </p:pic>
      <p:pic>
        <p:nvPicPr>
          <p:cNvPr id="31" name="Picture 30" descr="A picture containing person, person, indoor, kitchen&#10;&#10;Description automatically generated">
            <a:extLst>
              <a:ext uri="{FF2B5EF4-FFF2-40B4-BE49-F238E27FC236}">
                <a16:creationId xmlns:a16="http://schemas.microsoft.com/office/drawing/2014/main" id="{6F0704C4-118D-9D4F-AA38-388BD3CC9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682" y="3327486"/>
            <a:ext cx="4155398" cy="2770265"/>
          </a:xfrm>
          <a:prstGeom prst="rect">
            <a:avLst/>
          </a:prstGeom>
        </p:spPr>
      </p:pic>
      <p:sp>
        <p:nvSpPr>
          <p:cNvPr id="2" name="テキスト ボックス 1"/>
          <p:cNvSpPr txBox="1"/>
          <p:nvPr/>
        </p:nvSpPr>
        <p:spPr>
          <a:xfrm>
            <a:off x="179512" y="-6468"/>
            <a:ext cx="8928992" cy="553998"/>
          </a:xfrm>
          <a:prstGeom prst="rect">
            <a:avLst/>
          </a:prstGeom>
          <a:noFill/>
        </p:spPr>
        <p:txBody>
          <a:bodyPr wrap="square" rtlCol="0">
            <a:spAutoFit/>
          </a:bodyPr>
          <a:lstStyle/>
          <a:p>
            <a:r>
              <a:rPr lang="en-US" altLang="ja-JP" sz="3000" b="1" dirty="0">
                <a:effectLst>
                  <a:outerShdw dist="38100" dir="2700000" sx="1000" sy="1000" algn="tl">
                    <a:srgbClr val="000000">
                      <a:alpha val="43137"/>
                    </a:srgbClr>
                  </a:outerShdw>
                </a:effectLst>
                <a:latin typeface="Century Gothic" panose="020B0502020202020204" pitchFamily="34" charset="0"/>
                <a:cs typeface="Arial" panose="020B0604020202020204" pitchFamily="34" charset="0"/>
              </a:rPr>
              <a:t>Mobility Programs</a:t>
            </a:r>
          </a:p>
        </p:txBody>
      </p:sp>
      <p:sp>
        <p:nvSpPr>
          <p:cNvPr id="10" name="スライド番号プレースホルダー 2"/>
          <p:cNvSpPr txBox="1">
            <a:spLocks/>
          </p:cNvSpPr>
          <p:nvPr/>
        </p:nvSpPr>
        <p:spPr>
          <a:xfrm>
            <a:off x="6974904" y="6520259"/>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50C89631-62C1-4E35-B94E-7BBF1800D043}" type="slidenum">
              <a:rPr lang="ja-JP" altLang="en-US" sz="1200" smtClean="0">
                <a:solidFill>
                  <a:schemeClr val="bg1">
                    <a:lumMod val="75000"/>
                  </a:schemeClr>
                </a:solidFill>
              </a:rPr>
              <a:pPr algn="r"/>
              <a:t>12</a:t>
            </a:fld>
            <a:endParaRPr lang="ja-JP" altLang="en-US" sz="1200" dirty="0">
              <a:solidFill>
                <a:schemeClr val="bg1">
                  <a:lumMod val="75000"/>
                </a:schemeClr>
              </a:solidFill>
            </a:endParaRPr>
          </a:p>
        </p:txBody>
      </p:sp>
      <p:sp>
        <p:nvSpPr>
          <p:cNvPr id="11" name="Rectangle 10">
            <a:extLst>
              <a:ext uri="{FF2B5EF4-FFF2-40B4-BE49-F238E27FC236}">
                <a16:creationId xmlns:a16="http://schemas.microsoft.com/office/drawing/2014/main" id="{0D6303CE-BF3C-F44C-8694-336024AB76F8}"/>
              </a:ext>
            </a:extLst>
          </p:cNvPr>
          <p:cNvSpPr/>
          <p:nvPr/>
        </p:nvSpPr>
        <p:spPr>
          <a:xfrm>
            <a:off x="0" y="567464"/>
            <a:ext cx="2843808" cy="5562086"/>
          </a:xfrm>
          <a:prstGeom prst="rect">
            <a:avLst/>
          </a:prstGeom>
          <a:solidFill>
            <a:srgbClr val="054D3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US" altLang="ja-JP" sz="2800" b="1" dirty="0">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B5A6AA7-E592-F64B-B9F8-AC8CC3981095}"/>
              </a:ext>
            </a:extLst>
          </p:cNvPr>
          <p:cNvSpPr/>
          <p:nvPr/>
        </p:nvSpPr>
        <p:spPr>
          <a:xfrm>
            <a:off x="2843808" y="548680"/>
            <a:ext cx="2113552" cy="2808312"/>
          </a:xfrm>
          <a:prstGeom prst="rect">
            <a:avLst/>
          </a:prstGeom>
          <a:solidFill>
            <a:srgbClr val="EF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1EA3463-1AF8-A64B-97C8-2A39EDA0E29E}"/>
              </a:ext>
            </a:extLst>
          </p:cNvPr>
          <p:cNvSpPr/>
          <p:nvPr/>
        </p:nvSpPr>
        <p:spPr>
          <a:xfrm>
            <a:off x="4957360" y="3306488"/>
            <a:ext cx="2113552" cy="2804278"/>
          </a:xfrm>
          <a:prstGeom prst="rect">
            <a:avLst/>
          </a:prstGeom>
          <a:solidFill>
            <a:srgbClr val="009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5BEF45D-C439-6240-84A1-3F24D139B006}"/>
              </a:ext>
            </a:extLst>
          </p:cNvPr>
          <p:cNvSpPr/>
          <p:nvPr/>
        </p:nvSpPr>
        <p:spPr>
          <a:xfrm>
            <a:off x="7070912" y="540195"/>
            <a:ext cx="2075572" cy="28083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5F96EC2-F097-5046-B4FD-B0D9401CFD11}"/>
              </a:ext>
            </a:extLst>
          </p:cNvPr>
          <p:cNvSpPr txBox="1"/>
          <p:nvPr/>
        </p:nvSpPr>
        <p:spPr>
          <a:xfrm>
            <a:off x="371622" y="741469"/>
            <a:ext cx="2031325" cy="5130038"/>
          </a:xfrm>
          <a:prstGeom prst="rect">
            <a:avLst/>
          </a:prstGeom>
          <a:noFill/>
        </p:spPr>
        <p:txBody>
          <a:bodyPr vert="vert270" wrap="square" rtlCol="0">
            <a:spAutoFit/>
          </a:bodyPr>
          <a:lstStyle/>
          <a:p>
            <a:r>
              <a:rPr lang="en-US" altLang="ja-JP" sz="4800" b="1" dirty="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INTERNATIONAL</a:t>
            </a:r>
          </a:p>
          <a:p>
            <a:r>
              <a:rPr lang="en-US" altLang="ja-JP" sz="4800" b="1" dirty="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PROGRAMS</a:t>
            </a:r>
          </a:p>
          <a:p>
            <a:r>
              <a:rPr lang="en-US" altLang="ja-JP" sz="1400" b="1" dirty="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a:t>
            </a:r>
            <a:r>
              <a:rPr lang="en-US" altLang="ja-JP" sz="2400" b="1" dirty="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Non-Degree Seeking)</a:t>
            </a:r>
          </a:p>
        </p:txBody>
      </p:sp>
      <p:sp>
        <p:nvSpPr>
          <p:cNvPr id="22" name="テキスト ボックス 1">
            <a:extLst>
              <a:ext uri="{FF2B5EF4-FFF2-40B4-BE49-F238E27FC236}">
                <a16:creationId xmlns:a16="http://schemas.microsoft.com/office/drawing/2014/main" id="{BEA6F1BD-B4F6-EF4D-A8A4-D9D3412CDC56}"/>
              </a:ext>
            </a:extLst>
          </p:cNvPr>
          <p:cNvSpPr txBox="1"/>
          <p:nvPr/>
        </p:nvSpPr>
        <p:spPr>
          <a:xfrm>
            <a:off x="2570307" y="1388095"/>
            <a:ext cx="2660554" cy="738664"/>
          </a:xfrm>
          <a:prstGeom prst="rect">
            <a:avLst/>
          </a:prstGeom>
          <a:noFill/>
        </p:spPr>
        <p:txBody>
          <a:bodyPr wrap="square" rtlCol="0">
            <a:spAutoFit/>
          </a:bodyPr>
          <a:lstStyle/>
          <a:p>
            <a:pPr algn="ctr"/>
            <a:r>
              <a:rPr lang="en-US" altLang="ja-JP" sz="2400" b="1" u="sng" dirty="0">
                <a:solidFill>
                  <a:schemeClr val="bg1"/>
                </a:solidFill>
                <a:latin typeface="Century Gothic" panose="020B0502020202020204" pitchFamily="34" charset="0"/>
                <a:cs typeface="Arial" panose="020B0604020202020204" pitchFamily="34" charset="0"/>
              </a:rPr>
              <a:t>Sandwich </a:t>
            </a:r>
          </a:p>
          <a:p>
            <a:pPr algn="ctr"/>
            <a:r>
              <a:rPr lang="en-US" altLang="ja-JP" b="1" dirty="0">
                <a:solidFill>
                  <a:schemeClr val="bg1"/>
                </a:solidFill>
                <a:latin typeface="Century Gothic" panose="020B0502020202020204" pitchFamily="34" charset="0"/>
                <a:cs typeface="Arial" panose="020B0604020202020204" pitchFamily="34" charset="0"/>
              </a:rPr>
              <a:t>Program</a:t>
            </a:r>
          </a:p>
        </p:txBody>
      </p:sp>
      <p:sp>
        <p:nvSpPr>
          <p:cNvPr id="23" name="テキスト ボックス 1">
            <a:extLst>
              <a:ext uri="{FF2B5EF4-FFF2-40B4-BE49-F238E27FC236}">
                <a16:creationId xmlns:a16="http://schemas.microsoft.com/office/drawing/2014/main" id="{531DAD1B-78E7-5D46-A251-AA7ECA6D93E2}"/>
              </a:ext>
            </a:extLst>
          </p:cNvPr>
          <p:cNvSpPr txBox="1"/>
          <p:nvPr/>
        </p:nvSpPr>
        <p:spPr>
          <a:xfrm>
            <a:off x="5056727" y="3429000"/>
            <a:ext cx="1898849" cy="1877437"/>
          </a:xfrm>
          <a:prstGeom prst="rect">
            <a:avLst/>
          </a:prstGeom>
          <a:noFill/>
        </p:spPr>
        <p:txBody>
          <a:bodyPr wrap="square" rtlCol="0">
            <a:spAutoFit/>
          </a:bodyPr>
          <a:lstStyle/>
          <a:p>
            <a:pPr algn="ctr"/>
            <a:r>
              <a:rPr lang="en-US" altLang="ja-JP" sz="2400" b="1" u="sng" dirty="0">
                <a:solidFill>
                  <a:schemeClr val="bg1"/>
                </a:solidFill>
                <a:latin typeface="Century Gothic" panose="020B0502020202020204" pitchFamily="34" charset="0"/>
                <a:cs typeface="Arial" panose="020B0604020202020204" pitchFamily="34" charset="0"/>
              </a:rPr>
              <a:t>Research Exchange/Laboratory Internship </a:t>
            </a:r>
            <a:r>
              <a:rPr lang="en-US" altLang="ja-JP" b="1" dirty="0">
                <a:solidFill>
                  <a:schemeClr val="bg1"/>
                </a:solidFill>
                <a:latin typeface="Century Gothic" panose="020B0502020202020204" pitchFamily="34" charset="0"/>
                <a:cs typeface="Arial" panose="020B0604020202020204" pitchFamily="34" charset="0"/>
              </a:rPr>
              <a:t>Program</a:t>
            </a:r>
          </a:p>
        </p:txBody>
      </p:sp>
      <p:sp>
        <p:nvSpPr>
          <p:cNvPr id="24" name="テキスト ボックス 1">
            <a:extLst>
              <a:ext uri="{FF2B5EF4-FFF2-40B4-BE49-F238E27FC236}">
                <a16:creationId xmlns:a16="http://schemas.microsoft.com/office/drawing/2014/main" id="{DD49692E-97F8-5749-BC04-4A5A6F9DC812}"/>
              </a:ext>
            </a:extLst>
          </p:cNvPr>
          <p:cNvSpPr txBox="1"/>
          <p:nvPr/>
        </p:nvSpPr>
        <p:spPr>
          <a:xfrm>
            <a:off x="7135771" y="957023"/>
            <a:ext cx="1972733" cy="1738938"/>
          </a:xfrm>
          <a:prstGeom prst="rect">
            <a:avLst/>
          </a:prstGeom>
          <a:noFill/>
        </p:spPr>
        <p:txBody>
          <a:bodyPr wrap="square" rtlCol="0">
            <a:spAutoFit/>
          </a:bodyPr>
          <a:lstStyle/>
          <a:p>
            <a:pPr algn="ctr"/>
            <a:r>
              <a:rPr lang="en-US" altLang="ja-JP" sz="2400" b="1" u="sng" dirty="0" err="1">
                <a:solidFill>
                  <a:schemeClr val="bg1"/>
                </a:solidFill>
                <a:latin typeface="Century Gothic" panose="020B0502020202020204" pitchFamily="34" charset="0"/>
                <a:cs typeface="Arial" panose="020B0604020202020204" pitchFamily="34" charset="0"/>
              </a:rPr>
              <a:t>gPBL</a:t>
            </a:r>
            <a:r>
              <a:rPr lang="en-US" altLang="ja-JP" sz="2400" b="1" u="sng" dirty="0">
                <a:solidFill>
                  <a:schemeClr val="bg1"/>
                </a:solidFill>
                <a:latin typeface="Century Gothic" panose="020B0502020202020204" pitchFamily="34" charset="0"/>
                <a:cs typeface="Arial" panose="020B0604020202020204" pitchFamily="34" charset="0"/>
              </a:rPr>
              <a:t> </a:t>
            </a:r>
          </a:p>
          <a:p>
            <a:pPr algn="ctr"/>
            <a:r>
              <a:rPr lang="en-US" altLang="ja-JP" sz="2100" b="1" u="sng" dirty="0">
                <a:solidFill>
                  <a:schemeClr val="bg1"/>
                </a:solidFill>
                <a:latin typeface="Century Gothic" panose="020B0502020202020204" pitchFamily="34" charset="0"/>
                <a:cs typeface="Arial" panose="020B0604020202020204" pitchFamily="34" charset="0"/>
              </a:rPr>
              <a:t>(Global Project Based Learning ) </a:t>
            </a:r>
          </a:p>
          <a:p>
            <a:pPr algn="ctr"/>
            <a:r>
              <a:rPr lang="en-US" altLang="ja-JP" b="1" dirty="0">
                <a:solidFill>
                  <a:schemeClr val="bg1"/>
                </a:solidFill>
                <a:latin typeface="Century Gothic" panose="020B0502020202020204" pitchFamily="34" charset="0"/>
                <a:cs typeface="Arial" panose="020B0604020202020204" pitchFamily="34" charset="0"/>
              </a:rPr>
              <a:t>Program</a:t>
            </a:r>
          </a:p>
        </p:txBody>
      </p:sp>
      <p:sp>
        <p:nvSpPr>
          <p:cNvPr id="19" name="TextBox 18">
            <a:extLst>
              <a:ext uri="{FF2B5EF4-FFF2-40B4-BE49-F238E27FC236}">
                <a16:creationId xmlns:a16="http://schemas.microsoft.com/office/drawing/2014/main" id="{B38D3814-637C-D74E-9DEE-4EE7970AB81C}"/>
              </a:ext>
            </a:extLst>
          </p:cNvPr>
          <p:cNvSpPr txBox="1"/>
          <p:nvPr/>
        </p:nvSpPr>
        <p:spPr>
          <a:xfrm>
            <a:off x="2908667" y="2206100"/>
            <a:ext cx="2027014" cy="584775"/>
          </a:xfrm>
          <a:prstGeom prst="rect">
            <a:avLst/>
          </a:prstGeom>
          <a:noFill/>
        </p:spPr>
        <p:txBody>
          <a:bodyPr wrap="square" rtlCol="0">
            <a:spAutoFit/>
          </a:bodyPr>
          <a:lstStyle/>
          <a:p>
            <a:pPr algn="ctr"/>
            <a:r>
              <a:rPr lang="en-US" sz="1400" dirty="0">
                <a:latin typeface="Century Gothic" panose="020B0502020202020204" pitchFamily="34" charset="0"/>
              </a:rPr>
              <a:t>for </a:t>
            </a:r>
            <a:r>
              <a:rPr lang="en-US" b="1" dirty="0">
                <a:latin typeface="Century Gothic" panose="020B0502020202020204" pitchFamily="34" charset="0"/>
              </a:rPr>
              <a:t>Undergraduate</a:t>
            </a:r>
            <a:endParaRPr lang="x-none" b="1" dirty="0">
              <a:latin typeface="Century Gothic" panose="020B0502020202020204" pitchFamily="34" charset="0"/>
            </a:endParaRPr>
          </a:p>
        </p:txBody>
      </p:sp>
      <p:sp>
        <p:nvSpPr>
          <p:cNvPr id="26" name="TextBox 25">
            <a:extLst>
              <a:ext uri="{FF2B5EF4-FFF2-40B4-BE49-F238E27FC236}">
                <a16:creationId xmlns:a16="http://schemas.microsoft.com/office/drawing/2014/main" id="{DC6C7B10-6CC7-9547-8377-22E32A5A6F92}"/>
              </a:ext>
            </a:extLst>
          </p:cNvPr>
          <p:cNvSpPr txBox="1"/>
          <p:nvPr/>
        </p:nvSpPr>
        <p:spPr>
          <a:xfrm>
            <a:off x="5000629" y="5203647"/>
            <a:ext cx="2027014" cy="861774"/>
          </a:xfrm>
          <a:prstGeom prst="rect">
            <a:avLst/>
          </a:prstGeom>
          <a:noFill/>
        </p:spPr>
        <p:txBody>
          <a:bodyPr wrap="square" rtlCol="0">
            <a:spAutoFit/>
          </a:bodyPr>
          <a:lstStyle/>
          <a:p>
            <a:pPr algn="ctr"/>
            <a:r>
              <a:rPr lang="en-US" sz="1400" dirty="0">
                <a:latin typeface="Century Gothic" panose="020B0502020202020204" pitchFamily="34" charset="0"/>
              </a:rPr>
              <a:t>for </a:t>
            </a:r>
          </a:p>
          <a:p>
            <a:pPr algn="ctr"/>
            <a:r>
              <a:rPr lang="en-US" b="1" dirty="0">
                <a:latin typeface="Century Gothic" panose="020B0502020202020204" pitchFamily="34" charset="0"/>
              </a:rPr>
              <a:t>Graduate ＆Undergraduate</a:t>
            </a:r>
            <a:endParaRPr lang="x-none" b="1" dirty="0">
              <a:latin typeface="Century Gothic" panose="020B0502020202020204" pitchFamily="34" charset="0"/>
            </a:endParaRPr>
          </a:p>
        </p:txBody>
      </p:sp>
    </p:spTree>
    <p:extLst>
      <p:ext uri="{BB962C8B-B14F-4D97-AF65-F5344CB8AC3E}">
        <p14:creationId xmlns:p14="http://schemas.microsoft.com/office/powerpoint/2010/main" val="33406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3508" y="35913"/>
            <a:ext cx="8856984" cy="584775"/>
          </a:xfrm>
          <a:prstGeom prst="rect">
            <a:avLst/>
          </a:prstGeom>
          <a:noFill/>
        </p:spPr>
        <p:txBody>
          <a:bodyPr wrap="square" rtlCol="0">
            <a:spAutoFit/>
          </a:bodyPr>
          <a:lstStyle/>
          <a:p>
            <a:r>
              <a:rPr lang="en-US" altLang="ja-JP" sz="3200" b="1" dirty="0">
                <a:latin typeface="Century Gothic" panose="020B0502020202020204" pitchFamily="34" charset="0"/>
                <a:cs typeface="Arial" panose="020B0604020202020204" pitchFamily="34" charset="0"/>
              </a:rPr>
              <a:t>Sandwich Program</a:t>
            </a:r>
          </a:p>
        </p:txBody>
      </p:sp>
      <p:sp>
        <p:nvSpPr>
          <p:cNvPr id="3" name="テキスト ボックス 2"/>
          <p:cNvSpPr txBox="1"/>
          <p:nvPr/>
        </p:nvSpPr>
        <p:spPr>
          <a:xfrm>
            <a:off x="0" y="620688"/>
            <a:ext cx="9108504" cy="3046988"/>
          </a:xfrm>
          <a:prstGeom prst="rect">
            <a:avLst/>
          </a:prstGeom>
          <a:noFill/>
        </p:spPr>
        <p:txBody>
          <a:bodyPr wrap="square" rtlCol="0">
            <a:spAutoFit/>
          </a:bodyPr>
          <a:lstStyle/>
          <a:p>
            <a:pPr marL="457200" indent="-457200">
              <a:buFont typeface="Wingdings" panose="05000000000000000000" pitchFamily="2" charset="2"/>
              <a:buChar char="Ø"/>
            </a:pPr>
            <a:endParaRPr lang="en-US" altLang="ja-JP" sz="2400" i="1" dirty="0">
              <a:latin typeface="Franklin Gothic Heavy" panose="020B0903020102020204" pitchFamily="34" charset="0"/>
              <a:cs typeface="Arial" panose="020B0604020202020204" pitchFamily="34" charset="0"/>
            </a:endParaRPr>
          </a:p>
          <a:p>
            <a:r>
              <a:rPr lang="ja-JP" altLang="en-US" sz="2400" b="1">
                <a:latin typeface="Arial Black" panose="020B0604020202020204" pitchFamily="34" charset="0"/>
                <a:cs typeface="Arial Black" panose="020B0604020202020204" pitchFamily="34" charset="0"/>
              </a:rPr>
              <a:t>　</a:t>
            </a:r>
            <a:r>
              <a:rPr lang="en-US" altLang="ja-JP" sz="2400" b="1" dirty="0">
                <a:latin typeface="Arial Black" panose="020B0604020202020204" pitchFamily="34" charset="0"/>
                <a:cs typeface="Arial Black" panose="020B0604020202020204" pitchFamily="34" charset="0"/>
              </a:rPr>
              <a:t>Overview</a:t>
            </a:r>
          </a:p>
          <a:p>
            <a:endParaRPr lang="en-US" altLang="ja-JP" sz="1600" i="1" dirty="0">
              <a:solidFill>
                <a:srgbClr val="0070C0"/>
              </a:solidFill>
              <a:latin typeface="Arial" panose="020B0604020202020204" pitchFamily="34" charset="0"/>
              <a:cs typeface="Arial" panose="020B0604020202020204" pitchFamily="34" charset="0"/>
            </a:endParaRPr>
          </a:p>
          <a:p>
            <a:endParaRPr lang="en-US" altLang="ja-JP" sz="1600" i="1" dirty="0">
              <a:solidFill>
                <a:srgbClr val="0070C0"/>
              </a:solidFill>
              <a:latin typeface="Arial" panose="020B0604020202020204" pitchFamily="34" charset="0"/>
              <a:cs typeface="Arial" panose="020B0604020202020204" pitchFamily="34" charset="0"/>
            </a:endParaRPr>
          </a:p>
          <a:p>
            <a:endParaRPr lang="en-US" altLang="ja-JP" sz="1600" i="1" dirty="0">
              <a:solidFill>
                <a:srgbClr val="0070C0"/>
              </a:solidFill>
              <a:latin typeface="Arial" panose="020B0604020202020204" pitchFamily="34" charset="0"/>
              <a:cs typeface="Arial" panose="020B0604020202020204" pitchFamily="34" charset="0"/>
            </a:endParaRPr>
          </a:p>
          <a:p>
            <a:endParaRPr lang="en-US" altLang="ja-JP" sz="1600" i="1" dirty="0">
              <a:solidFill>
                <a:srgbClr val="0070C0"/>
              </a:solidFill>
              <a:latin typeface="Arial" panose="020B0604020202020204" pitchFamily="34" charset="0"/>
              <a:cs typeface="Arial" panose="020B0604020202020204" pitchFamily="34" charset="0"/>
            </a:endParaRPr>
          </a:p>
          <a:p>
            <a:endParaRPr lang="en-US" altLang="ja-JP" sz="1600" i="1" dirty="0">
              <a:solidFill>
                <a:srgbClr val="0070C0"/>
              </a:solidFill>
              <a:latin typeface="Arial" panose="020B0604020202020204" pitchFamily="34" charset="0"/>
              <a:cs typeface="Arial" panose="020B0604020202020204" pitchFamily="34" charset="0"/>
            </a:endParaRPr>
          </a:p>
          <a:p>
            <a:endParaRPr lang="en-US" altLang="ja-JP" sz="1600" i="1" dirty="0">
              <a:solidFill>
                <a:srgbClr val="0070C0"/>
              </a:solidFill>
              <a:latin typeface="Arial" panose="020B0604020202020204" pitchFamily="34" charset="0"/>
              <a:cs typeface="Arial" panose="020B0604020202020204" pitchFamily="34" charset="0"/>
            </a:endParaRPr>
          </a:p>
          <a:p>
            <a:endParaRPr lang="en-US" altLang="ja-JP" sz="1600" i="1" dirty="0">
              <a:solidFill>
                <a:srgbClr val="0070C0"/>
              </a:solidFill>
              <a:latin typeface="Arial" panose="020B0604020202020204" pitchFamily="34" charset="0"/>
              <a:cs typeface="Arial" panose="020B0604020202020204" pitchFamily="34" charset="0"/>
            </a:endParaRPr>
          </a:p>
          <a:p>
            <a:endParaRPr lang="en-US" altLang="ja-JP" sz="1600" i="1" dirty="0">
              <a:solidFill>
                <a:srgbClr val="0070C0"/>
              </a:solidFill>
              <a:latin typeface="Arial" panose="020B0604020202020204" pitchFamily="34" charset="0"/>
              <a:cs typeface="Arial" panose="020B0604020202020204" pitchFamily="34" charset="0"/>
            </a:endParaRPr>
          </a:p>
          <a:p>
            <a:endParaRPr lang="en-US" altLang="ja-JP" sz="1600" i="1" dirty="0">
              <a:solidFill>
                <a:srgbClr val="0070C0"/>
              </a:solidFill>
              <a:latin typeface="Arial" panose="020B0604020202020204" pitchFamily="34" charset="0"/>
              <a:cs typeface="Arial" panose="020B0604020202020204" pitchFamily="34" charset="0"/>
            </a:endParaRPr>
          </a:p>
        </p:txBody>
      </p:sp>
      <p:sp>
        <p:nvSpPr>
          <p:cNvPr id="5" name="正方形/長方形 4"/>
          <p:cNvSpPr/>
          <p:nvPr/>
        </p:nvSpPr>
        <p:spPr>
          <a:xfrm>
            <a:off x="0" y="1917457"/>
            <a:ext cx="9144000" cy="2663671"/>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図 3"/>
          <p:cNvPicPr>
            <a:picLocks noChangeAspect="1"/>
          </p:cNvPicPr>
          <p:nvPr/>
        </p:nvPicPr>
        <p:blipFill rotWithShape="1">
          <a:blip r:embed="rId2">
            <a:clrChange>
              <a:clrFrom>
                <a:srgbClr val="FFFFFF"/>
              </a:clrFrom>
              <a:clrTo>
                <a:srgbClr val="FFFFFF">
                  <a:alpha val="0"/>
                </a:srgbClr>
              </a:clrTo>
            </a:clrChange>
          </a:blip>
          <a:srcRect t="20670" b="23101"/>
          <a:stretch/>
        </p:blipFill>
        <p:spPr>
          <a:xfrm>
            <a:off x="922579" y="1988840"/>
            <a:ext cx="7267555" cy="3240360"/>
          </a:xfrm>
          <a:prstGeom prst="rect">
            <a:avLst/>
          </a:prstGeom>
        </p:spPr>
      </p:pic>
    </p:spTree>
    <p:extLst>
      <p:ext uri="{BB962C8B-B14F-4D97-AF65-F5344CB8AC3E}">
        <p14:creationId xmlns:p14="http://schemas.microsoft.com/office/powerpoint/2010/main" val="259217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907702"/>
            <a:ext cx="9108504" cy="461665"/>
          </a:xfrm>
          <a:prstGeom prst="rect">
            <a:avLst/>
          </a:prstGeom>
          <a:noFill/>
        </p:spPr>
        <p:txBody>
          <a:bodyPr wrap="square" rtlCol="0">
            <a:spAutoFit/>
          </a:bodyPr>
          <a:lstStyle/>
          <a:p>
            <a:pPr marL="457200" indent="-457200">
              <a:buClr>
                <a:srgbClr val="054E3C"/>
              </a:buClr>
              <a:buFont typeface="Wingdings" panose="05000000000000000000" pitchFamily="2" charset="2"/>
              <a:buChar char="u"/>
            </a:pPr>
            <a:r>
              <a:rPr lang="en-US" altLang="ja-JP" sz="2400" i="1" dirty="0">
                <a:solidFill>
                  <a:schemeClr val="tx1">
                    <a:lumMod val="75000"/>
                    <a:lumOff val="25000"/>
                  </a:schemeClr>
                </a:solidFill>
                <a:latin typeface="Franklin Gothic Heavy" panose="020B0903020102020204" pitchFamily="34" charset="0"/>
                <a:cs typeface="Arial" panose="020B0604020202020204" pitchFamily="34" charset="0"/>
              </a:rPr>
              <a:t>Program Outline</a:t>
            </a:r>
          </a:p>
        </p:txBody>
      </p:sp>
      <p:sp>
        <p:nvSpPr>
          <p:cNvPr id="15" name="テキスト ボックス 14"/>
          <p:cNvSpPr txBox="1"/>
          <p:nvPr/>
        </p:nvSpPr>
        <p:spPr>
          <a:xfrm>
            <a:off x="-23327" y="418"/>
            <a:ext cx="9361041" cy="584775"/>
          </a:xfrm>
          <a:prstGeom prst="rect">
            <a:avLst/>
          </a:prstGeom>
          <a:noFill/>
        </p:spPr>
        <p:txBody>
          <a:bodyPr wrap="square" rtlCol="0">
            <a:spAutoFit/>
          </a:bodyPr>
          <a:lstStyle/>
          <a:p>
            <a:r>
              <a:rPr lang="en-US" altLang="ja-JP" sz="3200" i="1" dirty="0">
                <a:solidFill>
                  <a:schemeClr val="tx1">
                    <a:lumMod val="75000"/>
                    <a:lumOff val="25000"/>
                  </a:schemeClr>
                </a:solidFill>
                <a:latin typeface="Franklin Gothic Heavy" panose="020B0903020102020204" pitchFamily="34" charset="0"/>
                <a:cs typeface="Arial" panose="020B0604020202020204" pitchFamily="34" charset="0"/>
              </a:rPr>
              <a:t>Sandwich Program</a:t>
            </a:r>
            <a:endParaRPr kumimoji="1" lang="ja-JP" altLang="en-US" sz="2800" i="1" dirty="0">
              <a:solidFill>
                <a:schemeClr val="tx1">
                  <a:lumMod val="75000"/>
                  <a:lumOff val="25000"/>
                </a:schemeClr>
              </a:solidFill>
              <a:latin typeface="Franklin Gothic Heavy" panose="020B0903020102020204" pitchFamily="34" charset="0"/>
              <a:cs typeface="Arial" panose="020B0604020202020204" pitchFamily="34" charset="0"/>
            </a:endParaRPr>
          </a:p>
        </p:txBody>
      </p:sp>
      <p:graphicFrame>
        <p:nvGraphicFramePr>
          <p:cNvPr id="5" name="表 4"/>
          <p:cNvGraphicFramePr>
            <a:graphicFrameLocks noGrp="1"/>
          </p:cNvGraphicFramePr>
          <p:nvPr>
            <p:extLst>
              <p:ext uri="{D42A27DB-BD31-4B8C-83A1-F6EECF244321}">
                <p14:modId xmlns:p14="http://schemas.microsoft.com/office/powerpoint/2010/main" val="3598570764"/>
              </p:ext>
            </p:extLst>
          </p:nvPr>
        </p:nvGraphicFramePr>
        <p:xfrm>
          <a:off x="251520" y="1369367"/>
          <a:ext cx="8640960" cy="4114800"/>
        </p:xfrm>
        <a:graphic>
          <a:graphicData uri="http://schemas.openxmlformats.org/drawingml/2006/table">
            <a:tbl>
              <a:tblPr bandRow="1">
                <a:tableStyleId>{8799B23B-EC83-4686-B30A-512413B5E67A}</a:tableStyleId>
              </a:tblPr>
              <a:tblGrid>
                <a:gridCol w="1656184">
                  <a:extLst>
                    <a:ext uri="{9D8B030D-6E8A-4147-A177-3AD203B41FA5}">
                      <a16:colId xmlns:a16="http://schemas.microsoft.com/office/drawing/2014/main" val="20000"/>
                    </a:ext>
                  </a:extLst>
                </a:gridCol>
                <a:gridCol w="6984776">
                  <a:extLst>
                    <a:ext uri="{9D8B030D-6E8A-4147-A177-3AD203B41FA5}">
                      <a16:colId xmlns:a16="http://schemas.microsoft.com/office/drawing/2014/main" val="20001"/>
                    </a:ext>
                  </a:extLst>
                </a:gridCol>
              </a:tblGrid>
              <a:tr h="370840">
                <a:tc>
                  <a:txBody>
                    <a:bodyPr/>
                    <a:lstStyle/>
                    <a:p>
                      <a:pPr algn="ctr"/>
                      <a:r>
                        <a:rPr kumimoji="1" lang="en-US" altLang="ja-JP" sz="2000" b="1" dirty="0">
                          <a:latin typeface="Arial" panose="020B0604020202020204" pitchFamily="34" charset="0"/>
                          <a:cs typeface="Arial" panose="020B0604020202020204" pitchFamily="34" charset="0"/>
                        </a:rPr>
                        <a:t>Content</a:t>
                      </a:r>
                      <a:endParaRPr kumimoji="1" lang="ja-JP" altLang="en-US" sz="2000" b="1" dirty="0">
                        <a:latin typeface="Arial" panose="020B0604020202020204" pitchFamily="34" charset="0"/>
                        <a:cs typeface="Arial" panose="020B0604020202020204" pitchFamily="34" charset="0"/>
                      </a:endParaRPr>
                    </a:p>
                  </a:txBody>
                  <a:tcPr anchor="ctr"/>
                </a:tc>
                <a:tc>
                  <a:txBody>
                    <a:bodyPr/>
                    <a:lstStyle/>
                    <a:p>
                      <a:r>
                        <a:rPr kumimoji="1" lang="en-US" altLang="ja-JP" sz="1800" dirty="0">
                          <a:latin typeface="Arial" panose="020B0604020202020204" pitchFamily="34" charset="0"/>
                          <a:cs typeface="Arial" panose="020B0604020202020204" pitchFamily="34" charset="0"/>
                        </a:rPr>
                        <a:t>Taking courses taught</a:t>
                      </a:r>
                      <a:r>
                        <a:rPr kumimoji="1" lang="en-US" altLang="ja-JP" sz="1800" baseline="0" dirty="0">
                          <a:latin typeface="Arial" panose="020B0604020202020204" pitchFamily="34" charset="0"/>
                          <a:cs typeface="Arial" panose="020B0604020202020204" pitchFamily="34" charset="0"/>
                        </a:rPr>
                        <a:t> in English</a:t>
                      </a:r>
                      <a:endParaRPr kumimoji="1" lang="ja-JP" alt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a:r>
                        <a:rPr kumimoji="1" lang="en-US" altLang="ja-JP" sz="2000" b="1" dirty="0">
                          <a:latin typeface="Arial" panose="020B0604020202020204" pitchFamily="34" charset="0"/>
                          <a:cs typeface="Arial" panose="020B0604020202020204" pitchFamily="34" charset="0"/>
                        </a:rPr>
                        <a:t>Application</a:t>
                      </a:r>
                      <a:endParaRPr kumimoji="1" lang="ja-JP" altLang="en-US" sz="2000" b="1" dirty="0">
                        <a:latin typeface="Arial" panose="020B0604020202020204" pitchFamily="34" charset="0"/>
                        <a:cs typeface="Arial" panose="020B0604020202020204" pitchFamily="34" charset="0"/>
                      </a:endParaRPr>
                    </a:p>
                  </a:txBody>
                  <a:tcPr anchor="ctr"/>
                </a:tc>
                <a:tc>
                  <a:txBody>
                    <a:bodyPr/>
                    <a:lstStyle/>
                    <a:p>
                      <a:r>
                        <a:rPr lang="en-US" altLang="ja-JP" sz="1800" dirty="0">
                          <a:latin typeface="Arial" panose="020B0604020202020204" pitchFamily="34" charset="0"/>
                          <a:cs typeface="Arial" panose="020B0604020202020204" pitchFamily="34" charset="0"/>
                        </a:rPr>
                        <a:t>Deadline</a:t>
                      </a:r>
                      <a:r>
                        <a:rPr lang="ja-JP" altLang="en-US" sz="1800" dirty="0">
                          <a:latin typeface="Arial" panose="020B0604020202020204" pitchFamily="34" charset="0"/>
                          <a:cs typeface="Arial" panose="020B0604020202020204" pitchFamily="34" charset="0"/>
                        </a:rPr>
                        <a:t>：</a:t>
                      </a:r>
                      <a:r>
                        <a:rPr lang="en-US" altLang="ja-JP" sz="1800" dirty="0">
                          <a:latin typeface="Arial" panose="020B0604020202020204" pitchFamily="34" charset="0"/>
                          <a:cs typeface="Arial" panose="020B0604020202020204" pitchFamily="34" charset="0"/>
                        </a:rPr>
                        <a:t>  </a:t>
                      </a:r>
                    </a:p>
                    <a:p>
                      <a:r>
                        <a:rPr lang="en-US" altLang="ja-JP" sz="1800" b="1" dirty="0">
                          <a:latin typeface="Arial" panose="020B0604020202020204" pitchFamily="34" charset="0"/>
                          <a:cs typeface="Arial" panose="020B0604020202020204" pitchFamily="34" charset="0"/>
                        </a:rPr>
                        <a:t>April 30</a:t>
                      </a:r>
                      <a:r>
                        <a:rPr lang="en-US" altLang="ja-JP" sz="1800" b="1" baseline="30000" dirty="0">
                          <a:latin typeface="Arial" panose="020B0604020202020204" pitchFamily="34" charset="0"/>
                          <a:cs typeface="Arial" panose="020B0604020202020204" pitchFamily="34" charset="0"/>
                        </a:rPr>
                        <a:t>th</a:t>
                      </a:r>
                      <a:r>
                        <a:rPr lang="ja-JP" altLang="en-US" sz="1800" b="1" baseline="0" dirty="0">
                          <a:latin typeface="Arial" panose="020B0604020202020204" pitchFamily="34" charset="0"/>
                          <a:cs typeface="Arial" panose="020B0604020202020204" pitchFamily="34" charset="0"/>
                        </a:rPr>
                        <a:t>       </a:t>
                      </a:r>
                      <a:r>
                        <a:rPr lang="en-US" altLang="ja-JP" sz="1800" b="1" dirty="0">
                          <a:latin typeface="Arial" panose="020B0604020202020204" pitchFamily="34" charset="0"/>
                          <a:cs typeface="Arial" panose="020B0604020202020204" pitchFamily="34" charset="0"/>
                        </a:rPr>
                        <a:t> for </a:t>
                      </a:r>
                      <a:r>
                        <a:rPr lang="en-US" altLang="ja-JP" sz="1800" b="1" dirty="0">
                          <a:solidFill>
                            <a:srgbClr val="FF0000"/>
                          </a:solidFill>
                          <a:latin typeface="Arial" panose="020B0604020202020204" pitchFamily="34" charset="0"/>
                          <a:cs typeface="Arial" panose="020B0604020202020204" pitchFamily="34" charset="0"/>
                        </a:rPr>
                        <a:t>Fall</a:t>
                      </a:r>
                      <a:r>
                        <a:rPr lang="en-US" altLang="ja-JP" sz="1800" b="1" dirty="0">
                          <a:latin typeface="Arial" panose="020B0604020202020204" pitchFamily="34" charset="0"/>
                          <a:cs typeface="Arial" panose="020B0604020202020204" pitchFamily="34" charset="0"/>
                        </a:rPr>
                        <a:t> Semester 2020 (Mid Sept. - Jan.)</a:t>
                      </a:r>
                    </a:p>
                    <a:p>
                      <a:r>
                        <a:rPr lang="en-US" altLang="ja-JP" sz="1800" b="1" dirty="0">
                          <a:latin typeface="Arial" panose="020B0604020202020204" pitchFamily="34" charset="0"/>
                          <a:cs typeface="Arial" panose="020B0604020202020204" pitchFamily="34" charset="0"/>
                        </a:rPr>
                        <a:t>October 30</a:t>
                      </a:r>
                      <a:r>
                        <a:rPr lang="en-US" altLang="ja-JP" sz="1800" b="1" baseline="30000" dirty="0">
                          <a:latin typeface="Arial" panose="020B0604020202020204" pitchFamily="34" charset="0"/>
                          <a:cs typeface="Arial" panose="020B0604020202020204" pitchFamily="34" charset="0"/>
                        </a:rPr>
                        <a:t>th</a:t>
                      </a:r>
                      <a:r>
                        <a:rPr lang="en-US" altLang="ja-JP" sz="1800" b="1" dirty="0">
                          <a:latin typeface="Arial" panose="020B0604020202020204" pitchFamily="34" charset="0"/>
                          <a:cs typeface="Arial" panose="020B0604020202020204" pitchFamily="34" charset="0"/>
                        </a:rPr>
                        <a:t>   for </a:t>
                      </a:r>
                      <a:r>
                        <a:rPr lang="en-US" altLang="ja-JP" sz="1800" b="1" dirty="0">
                          <a:solidFill>
                            <a:srgbClr val="FF0000"/>
                          </a:solidFill>
                          <a:latin typeface="Arial" panose="020B0604020202020204" pitchFamily="34" charset="0"/>
                          <a:cs typeface="Arial" panose="020B0604020202020204" pitchFamily="34" charset="0"/>
                        </a:rPr>
                        <a:t>Spring</a:t>
                      </a:r>
                      <a:r>
                        <a:rPr lang="en-US" altLang="ja-JP" sz="1800" b="1" dirty="0">
                          <a:latin typeface="Arial" panose="020B0604020202020204" pitchFamily="34" charset="0"/>
                          <a:cs typeface="Arial" panose="020B0604020202020204" pitchFamily="34" charset="0"/>
                        </a:rPr>
                        <a:t> </a:t>
                      </a:r>
                      <a:r>
                        <a:rPr lang="en-US" altLang="ja-JP" sz="1800" b="1">
                          <a:latin typeface="Arial" panose="020B0604020202020204" pitchFamily="34" charset="0"/>
                          <a:cs typeface="Arial" panose="020B0604020202020204" pitchFamily="34" charset="0"/>
                        </a:rPr>
                        <a:t>Semester 2021 </a:t>
                      </a:r>
                      <a:r>
                        <a:rPr lang="en-US" altLang="ja-JP" sz="1800" b="1" dirty="0">
                          <a:latin typeface="Arial" panose="020B0604020202020204" pitchFamily="34" charset="0"/>
                          <a:cs typeface="Arial" panose="020B0604020202020204" pitchFamily="34" charset="0"/>
                        </a:rPr>
                        <a:t>(Early Apr. - Aug.)</a:t>
                      </a:r>
                    </a:p>
                  </a:txBody>
                  <a:tcPr/>
                </a:tc>
                <a:extLst>
                  <a:ext uri="{0D108BD9-81ED-4DB2-BD59-A6C34878D82A}">
                    <a16:rowId xmlns:a16="http://schemas.microsoft.com/office/drawing/2014/main" val="10001"/>
                  </a:ext>
                </a:extLst>
              </a:tr>
              <a:tr h="370840">
                <a:tc>
                  <a:txBody>
                    <a:bodyPr/>
                    <a:lstStyle/>
                    <a:p>
                      <a:pPr algn="ctr"/>
                      <a:r>
                        <a:rPr kumimoji="1" lang="en-US" altLang="ja-JP" sz="2000" b="1" dirty="0">
                          <a:latin typeface="Arial" panose="020B0604020202020204" pitchFamily="34" charset="0"/>
                          <a:cs typeface="Arial" panose="020B0604020202020204" pitchFamily="34" charset="0"/>
                        </a:rPr>
                        <a:t>Duration</a:t>
                      </a:r>
                      <a:endParaRPr kumimoji="1" lang="ja-JP" altLang="en-US" sz="2000" b="1" dirty="0">
                        <a:latin typeface="Arial" panose="020B0604020202020204" pitchFamily="34" charset="0"/>
                        <a:cs typeface="Arial" panose="020B0604020202020204" pitchFamily="34" charset="0"/>
                      </a:endParaRPr>
                    </a:p>
                  </a:txBody>
                  <a:tcPr anchor="ctr"/>
                </a:tc>
                <a:tc>
                  <a:txBody>
                    <a:bodyPr/>
                    <a:lstStyle/>
                    <a:p>
                      <a:r>
                        <a:rPr lang="en-US" altLang="ja-JP" sz="1800" dirty="0">
                          <a:latin typeface="Arial" panose="020B0604020202020204" pitchFamily="34" charset="0"/>
                          <a:cs typeface="Arial" panose="020B0604020202020204" pitchFamily="34" charset="0"/>
                        </a:rPr>
                        <a:t>1 or 2 Semesters (half a year or whole year) </a:t>
                      </a:r>
                      <a:endParaRPr kumimoji="1" lang="ja-JP" alt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r>
                        <a:rPr kumimoji="1" lang="en-US" altLang="ja-JP" sz="2000" b="1" dirty="0">
                          <a:latin typeface="Arial" panose="020B0604020202020204" pitchFamily="34" charset="0"/>
                          <a:cs typeface="Arial" panose="020B0604020202020204" pitchFamily="34" charset="0"/>
                        </a:rPr>
                        <a:t>Tuition</a:t>
                      </a:r>
                      <a:endParaRPr kumimoji="1" lang="ja-JP" altLang="en-US" sz="2000" b="1" dirty="0">
                        <a:latin typeface="Arial" panose="020B0604020202020204" pitchFamily="34" charset="0"/>
                        <a:cs typeface="Arial" panose="020B0604020202020204" pitchFamily="34" charset="0"/>
                      </a:endParaRPr>
                    </a:p>
                  </a:txBody>
                  <a:tcPr anchor="ctr"/>
                </a:tc>
                <a:tc>
                  <a:txBody>
                    <a:bodyPr/>
                    <a:lstStyle/>
                    <a:p>
                      <a:r>
                        <a:rPr lang="en-US" altLang="ja-JP" sz="1800" dirty="0">
                          <a:latin typeface="Arial" panose="020B0604020202020204" pitchFamily="34" charset="0"/>
                          <a:cs typeface="Arial" panose="020B0604020202020204" pitchFamily="34" charset="0"/>
                        </a:rPr>
                        <a:t>Admission           : JPY40,000</a:t>
                      </a:r>
                    </a:p>
                    <a:p>
                      <a:r>
                        <a:rPr lang="en-US" altLang="ja-JP" sz="1800" dirty="0">
                          <a:latin typeface="Arial" panose="020B0604020202020204" pitchFamily="34" charset="0"/>
                          <a:cs typeface="Arial" panose="020B0604020202020204" pitchFamily="34" charset="0"/>
                        </a:rPr>
                        <a:t>Tuition                 : JPY12,000 per credit</a:t>
                      </a:r>
                    </a:p>
                    <a:p>
                      <a:r>
                        <a:rPr lang="en-US" altLang="ja-JP" sz="1800" dirty="0">
                          <a:latin typeface="Arial" panose="020B0604020202020204" pitchFamily="34" charset="0"/>
                          <a:cs typeface="Arial" panose="020B0604020202020204" pitchFamily="34" charset="0"/>
                        </a:rPr>
                        <a:t>Registration fee</a:t>
                      </a:r>
                      <a:r>
                        <a:rPr lang="en-US" altLang="ja-JP" sz="1800" baseline="0" dirty="0">
                          <a:latin typeface="Arial" panose="020B0604020202020204" pitchFamily="34" charset="0"/>
                          <a:cs typeface="Arial" panose="020B0604020202020204" pitchFamily="34" charset="0"/>
                        </a:rPr>
                        <a:t>  </a:t>
                      </a:r>
                      <a:r>
                        <a:rPr lang="en-US" altLang="ja-JP" sz="1800" dirty="0">
                          <a:latin typeface="Arial" panose="020B0604020202020204" pitchFamily="34" charset="0"/>
                          <a:cs typeface="Arial" panose="020B0604020202020204" pitchFamily="34" charset="0"/>
                        </a:rPr>
                        <a:t>: JPY30,000</a:t>
                      </a:r>
                    </a:p>
                    <a:p>
                      <a:r>
                        <a:rPr lang="en-US" altLang="ja-JP" sz="1400" b="1" dirty="0">
                          <a:solidFill>
                            <a:srgbClr val="FF0000"/>
                          </a:solidFill>
                          <a:latin typeface="Arial" panose="020B0604020202020204" pitchFamily="34" charset="0"/>
                          <a:cs typeface="Arial" panose="020B0604020202020204" pitchFamily="34" charset="0"/>
                        </a:rPr>
                        <a:t>*The admission</a:t>
                      </a:r>
                      <a:r>
                        <a:rPr lang="ja-JP" altLang="en-US" sz="1400" b="1" dirty="0">
                          <a:solidFill>
                            <a:srgbClr val="FF0000"/>
                          </a:solidFill>
                          <a:latin typeface="Arial" panose="020B0604020202020204" pitchFamily="34" charset="0"/>
                          <a:cs typeface="Arial" panose="020B0604020202020204" pitchFamily="34" charset="0"/>
                        </a:rPr>
                        <a:t> </a:t>
                      </a:r>
                      <a:r>
                        <a:rPr lang="en-US" altLang="ja-JP" sz="1400" b="1" dirty="0">
                          <a:solidFill>
                            <a:srgbClr val="FF0000"/>
                          </a:solidFill>
                          <a:latin typeface="Arial" panose="020B0604020202020204" pitchFamily="34" charset="0"/>
                          <a:cs typeface="Arial" panose="020B0604020202020204" pitchFamily="34" charset="0"/>
                        </a:rPr>
                        <a:t>fees and tuition are waived for Partner University Students</a:t>
                      </a:r>
                    </a:p>
                  </a:txBody>
                  <a:tcPr/>
                </a:tc>
                <a:extLst>
                  <a:ext uri="{0D108BD9-81ED-4DB2-BD59-A6C34878D82A}">
                    <a16:rowId xmlns:a16="http://schemas.microsoft.com/office/drawing/2014/main" val="10003"/>
                  </a:ext>
                </a:extLst>
              </a:tr>
              <a:tr h="370840">
                <a:tc>
                  <a:txBody>
                    <a:bodyPr/>
                    <a:lstStyle/>
                    <a:p>
                      <a:pPr algn="ctr"/>
                      <a:r>
                        <a:rPr kumimoji="1" lang="en-US" altLang="ja-JP" sz="2000" b="1" dirty="0">
                          <a:latin typeface="Arial" panose="020B0604020202020204" pitchFamily="34" charset="0"/>
                          <a:cs typeface="Arial" panose="020B0604020202020204" pitchFamily="34" charset="0"/>
                        </a:rPr>
                        <a:t>Scholarship</a:t>
                      </a:r>
                      <a:endParaRPr kumimoji="1" lang="ja-JP" altLang="en-US" sz="2000" b="1"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latin typeface="Arial" panose="020B0604020202020204" pitchFamily="34" charset="0"/>
                          <a:cs typeface="Arial" panose="020B0604020202020204" pitchFamily="34" charset="0"/>
                        </a:rPr>
                        <a:t>JPY40,000(max) per month</a:t>
                      </a:r>
                      <a:r>
                        <a:rPr lang="ja-JP" altLang="en-US" sz="1800" baseline="0" dirty="0">
                          <a:latin typeface="Arial" panose="020B0604020202020204" pitchFamily="34" charset="0"/>
                          <a:cs typeface="Arial" panose="020B0604020202020204" pitchFamily="34" charset="0"/>
                        </a:rPr>
                        <a:t> </a:t>
                      </a:r>
                      <a:r>
                        <a:rPr lang="en-US" altLang="ja-JP" sz="1800" dirty="0">
                          <a:latin typeface="Arial" panose="020B0604020202020204" pitchFamily="34" charset="0"/>
                          <a:cs typeface="Arial" panose="020B0604020202020204" pitchFamily="34" charset="0"/>
                        </a:rPr>
                        <a:t>during the program for qualified students</a:t>
                      </a:r>
                    </a:p>
                  </a:txBody>
                  <a:tcPr/>
                </a:tc>
                <a:extLst>
                  <a:ext uri="{0D108BD9-81ED-4DB2-BD59-A6C34878D82A}">
                    <a16:rowId xmlns:a16="http://schemas.microsoft.com/office/drawing/2014/main" val="10004"/>
                  </a:ext>
                </a:extLst>
              </a:tr>
              <a:tr h="370840">
                <a:tc>
                  <a:txBody>
                    <a:bodyPr/>
                    <a:lstStyle/>
                    <a:p>
                      <a:pPr algn="ctr"/>
                      <a:r>
                        <a:rPr kumimoji="1" lang="en-US" altLang="ja-JP" sz="2000" b="1" dirty="0">
                          <a:latin typeface="Arial" panose="020B0604020202020204" pitchFamily="34" charset="0"/>
                          <a:cs typeface="Arial" panose="020B0604020202020204" pitchFamily="34" charset="0"/>
                        </a:rPr>
                        <a:t>Eligibility</a:t>
                      </a:r>
                      <a:endParaRPr kumimoji="1" lang="ja-JP" altLang="en-US" sz="2000" b="1" dirty="0">
                        <a:latin typeface="Arial" panose="020B0604020202020204" pitchFamily="34" charset="0"/>
                        <a:cs typeface="Arial" panose="020B0604020202020204" pitchFamily="34" charset="0"/>
                      </a:endParaRPr>
                    </a:p>
                  </a:txBody>
                  <a:tcPr anchor="ctr"/>
                </a:tc>
                <a:tc>
                  <a:txBody>
                    <a:bodyPr/>
                    <a:lstStyle/>
                    <a:p>
                      <a:r>
                        <a:rPr lang="en-US" altLang="ja-JP" sz="1800" dirty="0">
                          <a:latin typeface="Arial" panose="020B0604020202020204" pitchFamily="34" charset="0"/>
                          <a:cs typeface="Arial" panose="020B0604020202020204" pitchFamily="34" charset="0"/>
                        </a:rPr>
                        <a:t>Undergraduate and</a:t>
                      </a:r>
                      <a:r>
                        <a:rPr lang="en-US" altLang="ja-JP" sz="1800" baseline="0" dirty="0">
                          <a:latin typeface="Arial" panose="020B0604020202020204" pitchFamily="34" charset="0"/>
                          <a:cs typeface="Arial" panose="020B0604020202020204" pitchFamily="34" charset="0"/>
                        </a:rPr>
                        <a:t> Graduate </a:t>
                      </a:r>
                      <a:r>
                        <a:rPr lang="en-US" altLang="ja-JP" sz="1800" dirty="0">
                          <a:latin typeface="Arial" panose="020B0604020202020204" pitchFamily="34" charset="0"/>
                          <a:cs typeface="Arial" panose="020B0604020202020204" pitchFamily="34" charset="0"/>
                        </a:rPr>
                        <a:t>students of partner universities</a:t>
                      </a:r>
                    </a:p>
                    <a:p>
                      <a:r>
                        <a:rPr lang="en-US" altLang="ja-JP" sz="1800" dirty="0">
                          <a:latin typeface="Arial" panose="020B0604020202020204" pitchFamily="34" charset="0"/>
                          <a:cs typeface="Arial" panose="020B0604020202020204" pitchFamily="34" charset="0"/>
                        </a:rPr>
                        <a:t>Good English skill  - CEFR B2 or equivalent</a:t>
                      </a:r>
                      <a:endParaRPr kumimoji="1" lang="ja-JP" alt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7308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148144" y="980728"/>
            <a:ext cx="8856984" cy="954107"/>
          </a:xfrm>
          <a:prstGeom prst="rect">
            <a:avLst/>
          </a:prstGeom>
          <a:noFill/>
        </p:spPr>
        <p:txBody>
          <a:bodyPr wrap="square" rtlCol="0">
            <a:spAutoFit/>
          </a:bodyPr>
          <a:lstStyle/>
          <a:p>
            <a:r>
              <a:rPr lang="en-US" altLang="ja-JP" sz="2000" b="1" i="1" dirty="0">
                <a:latin typeface="Arial" panose="020B0604020202020204" pitchFamily="34" charset="0"/>
                <a:cs typeface="Arial" panose="020B0604020202020204" pitchFamily="34" charset="0"/>
              </a:rPr>
              <a:t>This program is for international students  who wish to </a:t>
            </a:r>
            <a:r>
              <a:rPr lang="en-US" altLang="ja-JP" sz="20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conduct a research activity</a:t>
            </a:r>
            <a:r>
              <a:rPr lang="en-US" altLang="ja-JP"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2000" b="1" i="1" dirty="0">
                <a:latin typeface="Arial" panose="020B0604020202020204" pitchFamily="34" charset="0"/>
                <a:cs typeface="Arial" panose="020B0604020202020204" pitchFamily="34" charset="0"/>
              </a:rPr>
              <a:t>under a designated supervisor at SIT.</a:t>
            </a:r>
            <a:endParaRPr lang="en-US" altLang="ja-JP" sz="2000" b="1" i="1" dirty="0">
              <a:solidFill>
                <a:srgbClr val="0070C0"/>
              </a:solidFill>
              <a:latin typeface="Arial" panose="020B0604020202020204" pitchFamily="34" charset="0"/>
              <a:cs typeface="Arial" panose="020B0604020202020204" pitchFamily="34" charset="0"/>
            </a:endParaRPr>
          </a:p>
          <a:p>
            <a:endParaRPr lang="en-US" altLang="ja-JP" sz="1600" i="1" dirty="0">
              <a:solidFill>
                <a:srgbClr val="0070C0"/>
              </a:solidFill>
              <a:latin typeface="Franklin Gothic Heavy" panose="020B0903020102020204" pitchFamily="34" charset="0"/>
              <a:cs typeface="Arial" panose="020B0604020202020204" pitchFamily="34" charset="0"/>
            </a:endParaRPr>
          </a:p>
        </p:txBody>
      </p:sp>
      <p:sp>
        <p:nvSpPr>
          <p:cNvPr id="18" name="テキスト ボックス 17"/>
          <p:cNvSpPr txBox="1"/>
          <p:nvPr/>
        </p:nvSpPr>
        <p:spPr>
          <a:xfrm>
            <a:off x="0" y="0"/>
            <a:ext cx="9361041" cy="492443"/>
          </a:xfrm>
          <a:prstGeom prst="rect">
            <a:avLst/>
          </a:prstGeom>
          <a:noFill/>
        </p:spPr>
        <p:txBody>
          <a:bodyPr wrap="square" rtlCol="0">
            <a:spAutoFit/>
          </a:bodyPr>
          <a:lstStyle/>
          <a:p>
            <a:r>
              <a:rPr lang="en-US" altLang="ja-JP" sz="2600" i="1" dirty="0">
                <a:solidFill>
                  <a:schemeClr val="tx1">
                    <a:lumMod val="75000"/>
                    <a:lumOff val="25000"/>
                  </a:schemeClr>
                </a:solidFill>
                <a:latin typeface="Franklin Gothic Heavy" panose="020B0903020102020204" pitchFamily="34" charset="0"/>
                <a:cs typeface="Arial" panose="020B0604020202020204" pitchFamily="34" charset="0"/>
              </a:rPr>
              <a:t>Research Exchange/Laboratory Internship Program</a:t>
            </a:r>
          </a:p>
        </p:txBody>
      </p:sp>
      <p:graphicFrame>
        <p:nvGraphicFramePr>
          <p:cNvPr id="21" name="表 20"/>
          <p:cNvGraphicFramePr>
            <a:graphicFrameLocks noGrp="1"/>
          </p:cNvGraphicFramePr>
          <p:nvPr/>
        </p:nvGraphicFramePr>
        <p:xfrm>
          <a:off x="251520" y="2306489"/>
          <a:ext cx="8640960" cy="3352800"/>
        </p:xfrm>
        <a:graphic>
          <a:graphicData uri="http://schemas.openxmlformats.org/drawingml/2006/table">
            <a:tbl>
              <a:tblPr bandRow="1">
                <a:tableStyleId>{8799B23B-EC83-4686-B30A-512413B5E67A}</a:tableStyleId>
              </a:tblPr>
              <a:tblGrid>
                <a:gridCol w="1656184">
                  <a:extLst>
                    <a:ext uri="{9D8B030D-6E8A-4147-A177-3AD203B41FA5}">
                      <a16:colId xmlns:a16="http://schemas.microsoft.com/office/drawing/2014/main" val="20000"/>
                    </a:ext>
                  </a:extLst>
                </a:gridCol>
                <a:gridCol w="6984776">
                  <a:extLst>
                    <a:ext uri="{9D8B030D-6E8A-4147-A177-3AD203B41FA5}">
                      <a16:colId xmlns:a16="http://schemas.microsoft.com/office/drawing/2014/main" val="20001"/>
                    </a:ext>
                  </a:extLst>
                </a:gridCol>
              </a:tblGrid>
              <a:tr h="370840">
                <a:tc>
                  <a:txBody>
                    <a:bodyPr/>
                    <a:lstStyle/>
                    <a:p>
                      <a:pPr algn="ctr"/>
                      <a:r>
                        <a:rPr kumimoji="1" lang="en-US" altLang="ja-JP" sz="2000" b="1" dirty="0">
                          <a:latin typeface="Arial" panose="020B0604020202020204" pitchFamily="34" charset="0"/>
                          <a:cs typeface="Arial" panose="020B0604020202020204" pitchFamily="34" charset="0"/>
                        </a:rPr>
                        <a:t>Content</a:t>
                      </a:r>
                      <a:endParaRPr kumimoji="1" lang="ja-JP" altLang="en-US" sz="2000" b="1" dirty="0">
                        <a:latin typeface="Arial" panose="020B0604020202020204" pitchFamily="34" charset="0"/>
                        <a:cs typeface="Arial" panose="020B0604020202020204" pitchFamily="34" charset="0"/>
                      </a:endParaRPr>
                    </a:p>
                  </a:txBody>
                  <a:tcPr anchor="ctr"/>
                </a:tc>
                <a:tc>
                  <a:txBody>
                    <a:bodyPr/>
                    <a:lstStyle/>
                    <a:p>
                      <a:r>
                        <a:rPr lang="en-US" altLang="ja-JP" sz="1800" dirty="0">
                          <a:latin typeface="Arial" panose="020B0604020202020204" pitchFamily="34" charset="0"/>
                          <a:cs typeface="Arial" panose="020B0604020202020204" pitchFamily="34" charset="0"/>
                        </a:rPr>
                        <a:t>Research activity</a:t>
                      </a:r>
                      <a:endParaRPr lang="en-US" altLang="ja-JP" sz="1800" i="1" dirty="0">
                        <a:latin typeface="Franklin Gothic Heavy" panose="020B09030201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a:r>
                        <a:rPr kumimoji="1" lang="en-US" altLang="ja-JP" sz="2000" b="1" dirty="0">
                          <a:latin typeface="Arial" panose="020B0604020202020204" pitchFamily="34" charset="0"/>
                          <a:cs typeface="Arial" panose="020B0604020202020204" pitchFamily="34" charset="0"/>
                        </a:rPr>
                        <a:t>Application</a:t>
                      </a:r>
                      <a:endParaRPr kumimoji="1" lang="en-US" altLang="ja-JP" sz="2000" b="0" dirty="0">
                        <a:latin typeface="Arial" panose="020B0604020202020204" pitchFamily="34" charset="0"/>
                        <a:cs typeface="Arial" panose="020B0604020202020204" pitchFamily="34" charset="0"/>
                      </a:endParaRPr>
                    </a:p>
                  </a:txBody>
                  <a:tcPr anchor="ctr"/>
                </a:tc>
                <a:tc>
                  <a:txBody>
                    <a:bodyPr/>
                    <a:lstStyle/>
                    <a:p>
                      <a:r>
                        <a:rPr lang="en-US" altLang="ja-JP" sz="1800" dirty="0">
                          <a:latin typeface="Arial" panose="020B0604020202020204" pitchFamily="34" charset="0"/>
                          <a:cs typeface="Arial" panose="020B0604020202020204" pitchFamily="34" charset="0"/>
                        </a:rPr>
                        <a:t>Deadline</a:t>
                      </a:r>
                      <a:r>
                        <a:rPr lang="en-US" altLang="ja-JP" sz="1800" baseline="0" dirty="0">
                          <a:latin typeface="Arial" panose="020B0604020202020204" pitchFamily="34" charset="0"/>
                          <a:cs typeface="Arial" panose="020B0604020202020204" pitchFamily="34" charset="0"/>
                        </a:rPr>
                        <a:t> : </a:t>
                      </a:r>
                      <a:r>
                        <a:rPr lang="en-US" altLang="ja-JP" sz="1800" dirty="0">
                          <a:latin typeface="Arial" panose="020B0604020202020204" pitchFamily="34" charset="0"/>
                          <a:cs typeface="Arial" panose="020B0604020202020204" pitchFamily="34" charset="0"/>
                        </a:rPr>
                        <a:t>6 months before your arrival</a:t>
                      </a:r>
                      <a:endParaRPr lang="en-US" altLang="ja-JP"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kumimoji="1" lang="en-US" altLang="ja-JP" sz="2000" b="1" dirty="0">
                          <a:latin typeface="Arial" panose="020B0604020202020204" pitchFamily="34" charset="0"/>
                          <a:cs typeface="Arial" panose="020B0604020202020204" pitchFamily="34" charset="0"/>
                        </a:rPr>
                        <a:t>Duration</a:t>
                      </a:r>
                      <a:endParaRPr kumimoji="1" lang="ja-JP" altLang="en-US" sz="2000" b="1" dirty="0">
                        <a:latin typeface="Arial" panose="020B0604020202020204" pitchFamily="34" charset="0"/>
                        <a:cs typeface="Arial" panose="020B0604020202020204" pitchFamily="34" charset="0"/>
                      </a:endParaRPr>
                    </a:p>
                  </a:txBody>
                  <a:tcPr anchor="ctr"/>
                </a:tc>
                <a:tc>
                  <a:txBody>
                    <a:bodyPr/>
                    <a:lstStyle/>
                    <a:p>
                      <a:r>
                        <a:rPr lang="en-US" altLang="ja-JP" sz="1800" dirty="0">
                          <a:latin typeface="Arial" panose="020B0604020202020204" pitchFamily="34" charset="0"/>
                          <a:cs typeface="Arial" panose="020B0604020202020204" pitchFamily="34" charset="0"/>
                        </a:rPr>
                        <a:t>8</a:t>
                      </a:r>
                      <a:r>
                        <a:rPr lang="ja-JP" altLang="en-US" sz="1800" dirty="0">
                          <a:latin typeface="Arial" panose="020B0604020202020204" pitchFamily="34" charset="0"/>
                          <a:cs typeface="Arial" panose="020B0604020202020204" pitchFamily="34" charset="0"/>
                        </a:rPr>
                        <a:t> </a:t>
                      </a:r>
                      <a:r>
                        <a:rPr lang="en-US" altLang="ja-JP" sz="1800" dirty="0">
                          <a:latin typeface="Arial" panose="020B0604020202020204" pitchFamily="34" charset="0"/>
                          <a:cs typeface="Arial" panose="020B0604020202020204" pitchFamily="34" charset="0"/>
                        </a:rPr>
                        <a:t>working days - 1 year</a:t>
                      </a:r>
                      <a:endParaRPr kumimoji="1" lang="ja-JP" alt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r>
                        <a:rPr kumimoji="1" lang="en-US" altLang="ja-JP" sz="2000" b="1" dirty="0">
                          <a:latin typeface="Arial" panose="020B0604020202020204" pitchFamily="34" charset="0"/>
                          <a:cs typeface="Arial" panose="020B0604020202020204" pitchFamily="34" charset="0"/>
                        </a:rPr>
                        <a:t>Tuition</a:t>
                      </a:r>
                      <a:endParaRPr kumimoji="1" lang="ja-JP" altLang="en-US" sz="2000" b="1" dirty="0">
                        <a:latin typeface="Arial" panose="020B0604020202020204" pitchFamily="34" charset="0"/>
                        <a:cs typeface="Arial" panose="020B0604020202020204" pitchFamily="34" charset="0"/>
                      </a:endParaRPr>
                    </a:p>
                  </a:txBody>
                  <a:tcPr anchor="ctr"/>
                </a:tc>
                <a:tc>
                  <a:txBody>
                    <a:bodyPr/>
                    <a:lstStyle/>
                    <a:p>
                      <a:r>
                        <a:rPr lang="en-US" altLang="ja-JP" sz="1800" dirty="0">
                          <a:latin typeface="Arial" panose="020B0604020202020204" pitchFamily="34" charset="0"/>
                          <a:cs typeface="Arial" panose="020B0604020202020204" pitchFamily="34" charset="0"/>
                        </a:rPr>
                        <a:t>Admission fee : JPY40,000</a:t>
                      </a:r>
                    </a:p>
                    <a:p>
                      <a:r>
                        <a:rPr lang="en-US" altLang="ja-JP" sz="1800" dirty="0">
                          <a:latin typeface="Arial" panose="020B0604020202020204" pitchFamily="34" charset="0"/>
                          <a:cs typeface="Arial" panose="020B0604020202020204" pitchFamily="34" charset="0"/>
                        </a:rPr>
                        <a:t>Tuition : JPY12,000 / credit (if you take courses)</a:t>
                      </a:r>
                    </a:p>
                    <a:p>
                      <a:r>
                        <a:rPr lang="en-US" altLang="ja-JP" sz="1800" dirty="0">
                          <a:latin typeface="Arial" panose="020B0604020202020204" pitchFamily="34" charset="0"/>
                          <a:cs typeface="Arial" panose="020B0604020202020204" pitchFamily="34" charset="0"/>
                        </a:rPr>
                        <a:t>Registration fee</a:t>
                      </a:r>
                      <a:r>
                        <a:rPr lang="en-US" altLang="ja-JP" sz="1800" baseline="0" dirty="0">
                          <a:latin typeface="Arial" panose="020B0604020202020204" pitchFamily="34" charset="0"/>
                          <a:cs typeface="Arial" panose="020B0604020202020204" pitchFamily="34" charset="0"/>
                        </a:rPr>
                        <a:t>  </a:t>
                      </a:r>
                      <a:r>
                        <a:rPr lang="en-US" altLang="ja-JP" sz="1800" dirty="0">
                          <a:latin typeface="Arial" panose="020B0604020202020204" pitchFamily="34" charset="0"/>
                          <a:cs typeface="Arial" panose="020B0604020202020204" pitchFamily="34" charset="0"/>
                        </a:rPr>
                        <a:t>: JPY30,000</a:t>
                      </a:r>
                    </a:p>
                    <a:p>
                      <a:r>
                        <a:rPr lang="en-US" altLang="ja-JP" sz="1400" b="1" dirty="0">
                          <a:solidFill>
                            <a:srgbClr val="FF0000"/>
                          </a:solidFill>
                          <a:latin typeface="Arial" panose="020B0604020202020204" pitchFamily="34" charset="0"/>
                          <a:cs typeface="Arial" panose="020B0604020202020204" pitchFamily="34" charset="0"/>
                        </a:rPr>
                        <a:t>*The admission</a:t>
                      </a:r>
                      <a:r>
                        <a:rPr lang="ja-JP" altLang="en-US" sz="1400" b="1" dirty="0">
                          <a:solidFill>
                            <a:srgbClr val="FF0000"/>
                          </a:solidFill>
                          <a:latin typeface="Arial" panose="020B0604020202020204" pitchFamily="34" charset="0"/>
                          <a:cs typeface="Arial" panose="020B0604020202020204" pitchFamily="34" charset="0"/>
                        </a:rPr>
                        <a:t> </a:t>
                      </a:r>
                      <a:r>
                        <a:rPr lang="en-US" altLang="ja-JP" sz="1400" b="1" dirty="0">
                          <a:solidFill>
                            <a:srgbClr val="FF0000"/>
                          </a:solidFill>
                          <a:latin typeface="Arial" panose="020B0604020202020204" pitchFamily="34" charset="0"/>
                          <a:cs typeface="Arial" panose="020B0604020202020204" pitchFamily="34" charset="0"/>
                        </a:rPr>
                        <a:t>fees and tuition waived for Partner University Students</a:t>
                      </a:r>
                    </a:p>
                  </a:txBody>
                  <a:tcPr/>
                </a:tc>
                <a:extLst>
                  <a:ext uri="{0D108BD9-81ED-4DB2-BD59-A6C34878D82A}">
                    <a16:rowId xmlns:a16="http://schemas.microsoft.com/office/drawing/2014/main" val="10003"/>
                  </a:ext>
                </a:extLst>
              </a:tr>
              <a:tr h="370840">
                <a:tc>
                  <a:txBody>
                    <a:bodyPr/>
                    <a:lstStyle/>
                    <a:p>
                      <a:pPr algn="ctr"/>
                      <a:r>
                        <a:rPr kumimoji="1" lang="en-US" altLang="ja-JP" sz="2000" b="1" dirty="0">
                          <a:latin typeface="Arial" panose="020B0604020202020204" pitchFamily="34" charset="0"/>
                          <a:cs typeface="Arial" panose="020B0604020202020204" pitchFamily="34" charset="0"/>
                        </a:rPr>
                        <a:t>Scholarship</a:t>
                      </a:r>
                      <a:endParaRPr kumimoji="1" lang="ja-JP" altLang="en-US" sz="2000" b="1"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latin typeface="Arial" panose="020B0604020202020204" pitchFamily="34" charset="0"/>
                          <a:cs typeface="Arial" panose="020B0604020202020204" pitchFamily="34" charset="0"/>
                        </a:rPr>
                        <a:t>JPY40,000(max) per month during the program for qualified students</a:t>
                      </a:r>
                    </a:p>
                  </a:txBody>
                  <a:tcPr/>
                </a:tc>
                <a:extLst>
                  <a:ext uri="{0D108BD9-81ED-4DB2-BD59-A6C34878D82A}">
                    <a16:rowId xmlns:a16="http://schemas.microsoft.com/office/drawing/2014/main" val="10004"/>
                  </a:ext>
                </a:extLst>
              </a:tr>
              <a:tr h="370840">
                <a:tc>
                  <a:txBody>
                    <a:bodyPr/>
                    <a:lstStyle/>
                    <a:p>
                      <a:pPr algn="ctr"/>
                      <a:r>
                        <a:rPr kumimoji="1" lang="en-US" altLang="ja-JP" sz="2000" b="1" dirty="0">
                          <a:latin typeface="Arial" panose="020B0604020202020204" pitchFamily="34" charset="0"/>
                          <a:cs typeface="Arial" panose="020B0604020202020204" pitchFamily="34" charset="0"/>
                        </a:rPr>
                        <a:t>Eligibility</a:t>
                      </a:r>
                      <a:endParaRPr kumimoji="1" lang="ja-JP" altLang="en-US" sz="2000" b="1" dirty="0">
                        <a:latin typeface="Arial" panose="020B0604020202020204" pitchFamily="34" charset="0"/>
                        <a:cs typeface="Arial" panose="020B0604020202020204" pitchFamily="34" charset="0"/>
                      </a:endParaRPr>
                    </a:p>
                  </a:txBody>
                  <a:tcPr anchor="ctr"/>
                </a:tc>
                <a:tc>
                  <a:txBody>
                    <a:bodyPr/>
                    <a:lstStyle/>
                    <a:p>
                      <a:r>
                        <a:rPr lang="en-US" altLang="ja-JP" sz="1800" dirty="0">
                          <a:latin typeface="Arial" panose="020B0604020202020204" pitchFamily="34" charset="0"/>
                          <a:cs typeface="Arial" panose="020B0604020202020204" pitchFamily="34" charset="0"/>
                        </a:rPr>
                        <a:t>Higher than 3</a:t>
                      </a:r>
                      <a:r>
                        <a:rPr lang="en-US" altLang="ja-JP" sz="1800" baseline="30000" dirty="0">
                          <a:latin typeface="Arial" panose="020B0604020202020204" pitchFamily="34" charset="0"/>
                          <a:cs typeface="Arial" panose="020B0604020202020204" pitchFamily="34" charset="0"/>
                        </a:rPr>
                        <a:t>rd</a:t>
                      </a:r>
                      <a:r>
                        <a:rPr lang="en-US" altLang="ja-JP" sz="1800" dirty="0">
                          <a:latin typeface="Arial" panose="020B0604020202020204" pitchFamily="34" charset="0"/>
                          <a:cs typeface="Arial" panose="020B0604020202020204" pitchFamily="34" charset="0"/>
                        </a:rPr>
                        <a:t> year Undergraduate or graduate students</a:t>
                      </a:r>
                      <a:endParaRPr kumimoji="1" lang="ja-JP" alt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22" name="テキスト ボックス 21"/>
          <p:cNvSpPr txBox="1"/>
          <p:nvPr/>
        </p:nvSpPr>
        <p:spPr>
          <a:xfrm>
            <a:off x="-36512" y="1772816"/>
            <a:ext cx="9108504" cy="461665"/>
          </a:xfrm>
          <a:prstGeom prst="rect">
            <a:avLst/>
          </a:prstGeom>
          <a:noFill/>
        </p:spPr>
        <p:txBody>
          <a:bodyPr wrap="square" rtlCol="0">
            <a:spAutoFit/>
          </a:bodyPr>
          <a:lstStyle/>
          <a:p>
            <a:pPr marL="457200" indent="-457200">
              <a:buClr>
                <a:srgbClr val="054E3C"/>
              </a:buClr>
              <a:buFont typeface="Wingdings" panose="05000000000000000000" pitchFamily="2" charset="2"/>
              <a:buChar char="u"/>
            </a:pPr>
            <a:r>
              <a:rPr lang="en-US" altLang="ja-JP" sz="2400" i="1" dirty="0">
                <a:solidFill>
                  <a:schemeClr val="tx1">
                    <a:lumMod val="75000"/>
                    <a:lumOff val="25000"/>
                  </a:schemeClr>
                </a:solidFill>
                <a:latin typeface="Franklin Gothic Heavy" panose="020B0903020102020204" pitchFamily="34" charset="0"/>
                <a:cs typeface="Arial" panose="020B0604020202020204" pitchFamily="34" charset="0"/>
              </a:rPr>
              <a:t>Program Outline</a:t>
            </a:r>
          </a:p>
        </p:txBody>
      </p:sp>
    </p:spTree>
    <p:extLst>
      <p:ext uri="{BB962C8B-B14F-4D97-AF65-F5344CB8AC3E}">
        <p14:creationId xmlns:p14="http://schemas.microsoft.com/office/powerpoint/2010/main" val="337565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0C39173-192D-5A47-8486-BA70EC16BD72}"/>
              </a:ext>
            </a:extLst>
          </p:cNvPr>
          <p:cNvSpPr/>
          <p:nvPr/>
        </p:nvSpPr>
        <p:spPr>
          <a:xfrm>
            <a:off x="5919546" y="4881097"/>
            <a:ext cx="3149290" cy="48397"/>
          </a:xfrm>
          <a:prstGeom prst="rect">
            <a:avLst/>
          </a:prstGeom>
          <a:solidFill>
            <a:srgbClr val="00B6C5">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Rectangle 27">
            <a:extLst>
              <a:ext uri="{FF2B5EF4-FFF2-40B4-BE49-F238E27FC236}">
                <a16:creationId xmlns:a16="http://schemas.microsoft.com/office/drawing/2014/main" id="{A1D3F547-1C00-E04E-8327-75EB73782E8F}"/>
              </a:ext>
            </a:extLst>
          </p:cNvPr>
          <p:cNvSpPr/>
          <p:nvPr/>
        </p:nvSpPr>
        <p:spPr>
          <a:xfrm>
            <a:off x="5980058" y="3584892"/>
            <a:ext cx="2031629" cy="45719"/>
          </a:xfrm>
          <a:prstGeom prst="rect">
            <a:avLst/>
          </a:prstGeom>
          <a:solidFill>
            <a:srgbClr val="00B6C5">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a:extLst>
              <a:ext uri="{FF2B5EF4-FFF2-40B4-BE49-F238E27FC236}">
                <a16:creationId xmlns:a16="http://schemas.microsoft.com/office/drawing/2014/main" id="{F14AAAE8-1A7C-E74E-A864-073F0044E962}"/>
              </a:ext>
            </a:extLst>
          </p:cNvPr>
          <p:cNvSpPr/>
          <p:nvPr/>
        </p:nvSpPr>
        <p:spPr>
          <a:xfrm>
            <a:off x="27689" y="240332"/>
            <a:ext cx="9144000" cy="764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7408343-EC49-9047-B052-4320FE1E9F84}"/>
              </a:ext>
            </a:extLst>
          </p:cNvPr>
          <p:cNvSpPr/>
          <p:nvPr/>
        </p:nvSpPr>
        <p:spPr>
          <a:xfrm>
            <a:off x="5534108" y="505879"/>
            <a:ext cx="3472080" cy="2474570"/>
          </a:xfrm>
          <a:prstGeom prst="rect">
            <a:avLst/>
          </a:prstGeom>
          <a:solidFill>
            <a:srgbClr val="00B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bg1"/>
              </a:solidFill>
            </a:endParaRPr>
          </a:p>
        </p:txBody>
      </p:sp>
      <p:grpSp>
        <p:nvGrpSpPr>
          <p:cNvPr id="56" name="Group 55">
            <a:extLst>
              <a:ext uri="{FF2B5EF4-FFF2-40B4-BE49-F238E27FC236}">
                <a16:creationId xmlns:a16="http://schemas.microsoft.com/office/drawing/2014/main" id="{40D0E1D9-5F8B-1C45-A654-1B1CDA77C8F1}"/>
              </a:ext>
            </a:extLst>
          </p:cNvPr>
          <p:cNvGrpSpPr/>
          <p:nvPr/>
        </p:nvGrpSpPr>
        <p:grpSpPr>
          <a:xfrm rot="7742562">
            <a:off x="7341243" y="2045004"/>
            <a:ext cx="2786194" cy="816568"/>
            <a:chOff x="6286051" y="657319"/>
            <a:chExt cx="2786194" cy="816568"/>
          </a:xfrm>
          <a:solidFill>
            <a:schemeClr val="bg1">
              <a:alpha val="22000"/>
            </a:schemeClr>
          </a:solidFill>
        </p:grpSpPr>
        <p:sp>
          <p:nvSpPr>
            <p:cNvPr id="41" name="Rectangle 40">
              <a:extLst>
                <a:ext uri="{FF2B5EF4-FFF2-40B4-BE49-F238E27FC236}">
                  <a16:creationId xmlns:a16="http://schemas.microsoft.com/office/drawing/2014/main" id="{632685C3-0F5A-DA44-BAF6-78E42B5EFCA5}"/>
                </a:ext>
              </a:extLst>
            </p:cNvPr>
            <p:cNvSpPr/>
            <p:nvPr/>
          </p:nvSpPr>
          <p:spPr>
            <a:xfrm flipV="1">
              <a:off x="6286051" y="657319"/>
              <a:ext cx="274093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Rectangle 46">
              <a:extLst>
                <a:ext uri="{FF2B5EF4-FFF2-40B4-BE49-F238E27FC236}">
                  <a16:creationId xmlns:a16="http://schemas.microsoft.com/office/drawing/2014/main" id="{7C7BFE68-AF3B-284A-9E2F-F381575D972A}"/>
                </a:ext>
              </a:extLst>
            </p:cNvPr>
            <p:cNvSpPr/>
            <p:nvPr/>
          </p:nvSpPr>
          <p:spPr>
            <a:xfrm flipV="1">
              <a:off x="6303873" y="811609"/>
              <a:ext cx="274093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8" name="Rectangle 47">
              <a:extLst>
                <a:ext uri="{FF2B5EF4-FFF2-40B4-BE49-F238E27FC236}">
                  <a16:creationId xmlns:a16="http://schemas.microsoft.com/office/drawing/2014/main" id="{BA854876-A04C-CA44-B0AF-88AEF08A62AF}"/>
                </a:ext>
              </a:extLst>
            </p:cNvPr>
            <p:cNvSpPr/>
            <p:nvPr/>
          </p:nvSpPr>
          <p:spPr>
            <a:xfrm flipV="1">
              <a:off x="6303873" y="963724"/>
              <a:ext cx="274093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ectangle 52">
              <a:extLst>
                <a:ext uri="{FF2B5EF4-FFF2-40B4-BE49-F238E27FC236}">
                  <a16:creationId xmlns:a16="http://schemas.microsoft.com/office/drawing/2014/main" id="{D9F27F0D-1725-484C-BADF-13F7E7FD147E}"/>
                </a:ext>
              </a:extLst>
            </p:cNvPr>
            <p:cNvSpPr/>
            <p:nvPr/>
          </p:nvSpPr>
          <p:spPr>
            <a:xfrm flipV="1">
              <a:off x="6313485" y="1121763"/>
              <a:ext cx="274093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4" name="Rectangle 53">
              <a:extLst>
                <a:ext uri="{FF2B5EF4-FFF2-40B4-BE49-F238E27FC236}">
                  <a16:creationId xmlns:a16="http://schemas.microsoft.com/office/drawing/2014/main" id="{C49276D2-8974-C647-B32B-950FF80CBC92}"/>
                </a:ext>
              </a:extLst>
            </p:cNvPr>
            <p:cNvSpPr/>
            <p:nvPr/>
          </p:nvSpPr>
          <p:spPr>
            <a:xfrm flipV="1">
              <a:off x="6331307" y="1276053"/>
              <a:ext cx="274093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5" name="Rectangle 54">
              <a:extLst>
                <a:ext uri="{FF2B5EF4-FFF2-40B4-BE49-F238E27FC236}">
                  <a16:creationId xmlns:a16="http://schemas.microsoft.com/office/drawing/2014/main" id="{3D79F362-845D-4948-8813-49293601A3CF}"/>
                </a:ext>
              </a:extLst>
            </p:cNvPr>
            <p:cNvSpPr/>
            <p:nvPr/>
          </p:nvSpPr>
          <p:spPr>
            <a:xfrm flipV="1">
              <a:off x="6331307" y="1428168"/>
              <a:ext cx="274093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3" name="スライド番号プレースホルダー 2"/>
          <p:cNvSpPr>
            <a:spLocks noGrp="1"/>
          </p:cNvSpPr>
          <p:nvPr>
            <p:ph type="sldNum" sz="quarter" idx="12"/>
          </p:nvPr>
        </p:nvSpPr>
        <p:spPr/>
        <p:txBody>
          <a:bodyPr/>
          <a:lstStyle/>
          <a:p>
            <a:pPr>
              <a:defRPr/>
            </a:pPr>
            <a:fld id="{56A9C691-2B32-46EC-9C9B-55963D1A11CF}" type="slidenum">
              <a:rPr lang="ja-JP" altLang="en-US" smtClean="0"/>
              <a:pPr>
                <a:defRPr/>
              </a:pPr>
              <a:t>16</a:t>
            </a:fld>
            <a:endParaRPr lang="ja-JP" altLang="en-US" dirty="0"/>
          </a:p>
        </p:txBody>
      </p:sp>
      <p:sp>
        <p:nvSpPr>
          <p:cNvPr id="15" name="テキスト ボックス 14"/>
          <p:cNvSpPr txBox="1"/>
          <p:nvPr/>
        </p:nvSpPr>
        <p:spPr>
          <a:xfrm>
            <a:off x="226798" y="324689"/>
            <a:ext cx="3744416" cy="2616101"/>
          </a:xfrm>
          <a:prstGeom prst="rect">
            <a:avLst/>
          </a:prstGeom>
          <a:noFill/>
        </p:spPr>
        <p:txBody>
          <a:bodyPr wrap="square" rtlCol="0">
            <a:spAutoFit/>
          </a:bodyPr>
          <a:lstStyle/>
          <a:p>
            <a:r>
              <a:rPr lang="en-US" altLang="ja-JP" sz="3200" dirty="0">
                <a:latin typeface="Century Gothic" panose="020B0502020202020204" pitchFamily="34" charset="0"/>
                <a:cs typeface="Arial" panose="020B0604020202020204" pitchFamily="34" charset="0"/>
              </a:rPr>
              <a:t>Global </a:t>
            </a:r>
          </a:p>
          <a:p>
            <a:r>
              <a:rPr lang="en-US" altLang="ja-JP" sz="3200" b="1" dirty="0">
                <a:latin typeface="Century Gothic" panose="020B0502020202020204" pitchFamily="34" charset="0"/>
                <a:cs typeface="Arial" panose="020B0604020202020204" pitchFamily="34" charset="0"/>
              </a:rPr>
              <a:t>Project </a:t>
            </a:r>
          </a:p>
          <a:p>
            <a:r>
              <a:rPr lang="en-US" altLang="ja-JP" sz="3200" b="1" dirty="0">
                <a:latin typeface="Century Gothic" panose="020B0502020202020204" pitchFamily="34" charset="0"/>
                <a:cs typeface="Arial" panose="020B0604020202020204" pitchFamily="34" charset="0"/>
              </a:rPr>
              <a:t>Based </a:t>
            </a:r>
          </a:p>
          <a:p>
            <a:r>
              <a:rPr lang="en-US" altLang="ja-JP" sz="3200" b="1" dirty="0">
                <a:latin typeface="Century Gothic" panose="020B0502020202020204" pitchFamily="34" charset="0"/>
                <a:cs typeface="Arial" panose="020B0604020202020204" pitchFamily="34" charset="0"/>
              </a:rPr>
              <a:t>Learning</a:t>
            </a:r>
          </a:p>
          <a:p>
            <a:r>
              <a:rPr lang="en-US" altLang="ja-JP" sz="3200" b="1" dirty="0">
                <a:latin typeface="Century Gothic" panose="020B0502020202020204" pitchFamily="34" charset="0"/>
                <a:cs typeface="Arial" panose="020B0604020202020204" pitchFamily="34" charset="0"/>
              </a:rPr>
              <a:t>(</a:t>
            </a:r>
            <a:r>
              <a:rPr lang="en-US" altLang="ja-JP" sz="3200" b="1" dirty="0" err="1">
                <a:latin typeface="Century Gothic" panose="020B0502020202020204" pitchFamily="34" charset="0"/>
                <a:cs typeface="Arial" panose="020B0604020202020204" pitchFamily="34" charset="0"/>
              </a:rPr>
              <a:t>gPBL</a:t>
            </a:r>
            <a:r>
              <a:rPr lang="en-US" altLang="ja-JP" sz="3200" b="1" dirty="0">
                <a:latin typeface="Century Gothic" panose="020B0502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EFBCE15C-85AF-BA42-A0E5-54A86B8C77A0}"/>
              </a:ext>
            </a:extLst>
          </p:cNvPr>
          <p:cNvSpPr/>
          <p:nvPr/>
        </p:nvSpPr>
        <p:spPr>
          <a:xfrm>
            <a:off x="14537" y="3106240"/>
            <a:ext cx="2484138" cy="1169551"/>
          </a:xfrm>
          <a:prstGeom prst="rect">
            <a:avLst/>
          </a:prstGeom>
        </p:spPr>
        <p:txBody>
          <a:bodyPr wrap="square">
            <a:spAutoFit/>
          </a:bodyPr>
          <a:lstStyle/>
          <a:p>
            <a:r>
              <a:rPr lang="x-none" sz="1400" dirty="0">
                <a:solidFill>
                  <a:schemeClr val="tx1">
                    <a:lumMod val="85000"/>
                    <a:lumOff val="15000"/>
                  </a:schemeClr>
                </a:solidFill>
                <a:latin typeface="Arial" panose="020B0604020202020204" pitchFamily="34" charset="0"/>
                <a:cs typeface="Arial" panose="020B0604020202020204" pitchFamily="34" charset="0"/>
              </a:rPr>
              <a:t>Students from overseas working as tag teams will discuss and solve problems challenging issues related to their major.</a:t>
            </a:r>
          </a:p>
        </p:txBody>
      </p:sp>
      <p:sp>
        <p:nvSpPr>
          <p:cNvPr id="7" name="Rectangle 6">
            <a:extLst>
              <a:ext uri="{FF2B5EF4-FFF2-40B4-BE49-F238E27FC236}">
                <a16:creationId xmlns:a16="http://schemas.microsoft.com/office/drawing/2014/main" id="{679ACBAB-C097-D443-A5F3-CFDDB39FBC84}"/>
              </a:ext>
            </a:extLst>
          </p:cNvPr>
          <p:cNvSpPr/>
          <p:nvPr/>
        </p:nvSpPr>
        <p:spPr>
          <a:xfrm>
            <a:off x="43091" y="4323337"/>
            <a:ext cx="2378338" cy="1384995"/>
          </a:xfrm>
          <a:prstGeom prst="rect">
            <a:avLst/>
          </a:prstGeom>
        </p:spPr>
        <p:txBody>
          <a:bodyPr wrap="square">
            <a:spAutoFit/>
          </a:bodyPr>
          <a:lstStyle/>
          <a:p>
            <a:r>
              <a:rPr lang="x-none" sz="1400" dirty="0">
                <a:solidFill>
                  <a:schemeClr val="tx1">
                    <a:lumMod val="85000"/>
                    <a:lumOff val="15000"/>
                  </a:schemeClr>
                </a:solidFill>
                <a:latin typeface="Arial" panose="020B0604020202020204" pitchFamily="34" charset="0"/>
                <a:cs typeface="Arial" panose="020B0604020202020204" pitchFamily="34" charset="0"/>
              </a:rPr>
              <a:t>Team members bring their knowledge and skills together to develop innovative solutions within a short time frame (approx. two weeks to one month).</a:t>
            </a:r>
          </a:p>
        </p:txBody>
      </p:sp>
      <p:sp>
        <p:nvSpPr>
          <p:cNvPr id="8" name="Rectangle 7">
            <a:extLst>
              <a:ext uri="{FF2B5EF4-FFF2-40B4-BE49-F238E27FC236}">
                <a16:creationId xmlns:a16="http://schemas.microsoft.com/office/drawing/2014/main" id="{60EA595B-1177-E546-8F27-024A7C16C8D7}"/>
              </a:ext>
            </a:extLst>
          </p:cNvPr>
          <p:cNvSpPr/>
          <p:nvPr/>
        </p:nvSpPr>
        <p:spPr>
          <a:xfrm>
            <a:off x="5573369" y="1039764"/>
            <a:ext cx="3472080" cy="1815882"/>
          </a:xfrm>
          <a:prstGeom prst="rect">
            <a:avLst/>
          </a:prstGeom>
        </p:spPr>
        <p:txBody>
          <a:bodyPr wrap="square">
            <a:spAutoFit/>
          </a:bodyPr>
          <a:lstStyle/>
          <a:p>
            <a:pPr marL="285750" indent="-285750">
              <a:buFont typeface="Arial" panose="020B0604020202020204" pitchFamily="34" charset="0"/>
              <a:buChar char="•"/>
            </a:pPr>
            <a:r>
              <a:rPr lang="x-none" sz="1400" dirty="0">
                <a:solidFill>
                  <a:schemeClr val="bg1"/>
                </a:solidFill>
                <a:latin typeface="Arial" panose="020B0604020202020204" pitchFamily="34" charset="0"/>
                <a:cs typeface="Arial" panose="020B0604020202020204" pitchFamily="34" charset="0"/>
              </a:rPr>
              <a:t>Solve the challenging real-world issues</a:t>
            </a:r>
          </a:p>
          <a:p>
            <a:pPr marL="285750" indent="-285750">
              <a:buFont typeface="Arial" panose="020B0604020202020204" pitchFamily="34" charset="0"/>
              <a:buChar char="•"/>
            </a:pPr>
            <a:r>
              <a:rPr lang="x-none" sz="1400" dirty="0">
                <a:solidFill>
                  <a:schemeClr val="bg1"/>
                </a:solidFill>
                <a:latin typeface="Arial" panose="020B0604020202020204" pitchFamily="34" charset="0"/>
                <a:cs typeface="Arial" panose="020B0604020202020204" pitchFamily="34" charset="0"/>
              </a:rPr>
              <a:t>Gain hands-on project experience</a:t>
            </a:r>
          </a:p>
          <a:p>
            <a:pPr marL="285750" indent="-285750">
              <a:buFont typeface="Arial" panose="020B0604020202020204" pitchFamily="34" charset="0"/>
              <a:buChar char="•"/>
            </a:pPr>
            <a:r>
              <a:rPr lang="x-none" sz="1400" dirty="0">
                <a:solidFill>
                  <a:schemeClr val="bg1"/>
                </a:solidFill>
                <a:latin typeface="Arial" panose="020B0604020202020204" pitchFamily="34" charset="0"/>
                <a:cs typeface="Arial" panose="020B0604020202020204" pitchFamily="34" charset="0"/>
              </a:rPr>
              <a:t>Network with other students and companies</a:t>
            </a:r>
          </a:p>
          <a:p>
            <a:pPr marL="285750" indent="-285750">
              <a:buFont typeface="Arial" panose="020B0604020202020204" pitchFamily="34" charset="0"/>
              <a:buChar char="•"/>
            </a:pPr>
            <a:r>
              <a:rPr lang="x-none" sz="1400" dirty="0">
                <a:solidFill>
                  <a:schemeClr val="bg1"/>
                </a:solidFill>
                <a:latin typeface="Arial" panose="020B0604020202020204" pitchFamily="34" charset="0"/>
                <a:cs typeface="Arial" panose="020B0604020202020204" pitchFamily="34" charset="0"/>
              </a:rPr>
              <a:t>Enhance teamwork, communication, presentation, critical thinking, and problem solving skills</a:t>
            </a:r>
          </a:p>
        </p:txBody>
      </p:sp>
      <p:sp>
        <p:nvSpPr>
          <p:cNvPr id="17" name="Rectangle 16">
            <a:extLst>
              <a:ext uri="{FF2B5EF4-FFF2-40B4-BE49-F238E27FC236}">
                <a16:creationId xmlns:a16="http://schemas.microsoft.com/office/drawing/2014/main" id="{7BBF7EA9-5E46-3349-8991-00095EFD7D83}"/>
              </a:ext>
            </a:extLst>
          </p:cNvPr>
          <p:cNvSpPr/>
          <p:nvPr/>
        </p:nvSpPr>
        <p:spPr>
          <a:xfrm>
            <a:off x="5870919" y="3383227"/>
            <a:ext cx="3226653" cy="95410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Scholarship Opportunity</a:t>
            </a:r>
          </a:p>
          <a:p>
            <a:endParaRPr lang="en-US" sz="1400" dirty="0">
              <a:latin typeface="Arial" panose="020B0604020202020204" pitchFamily="34" charset="0"/>
              <a:cs typeface="Arial" panose="020B0604020202020204" pitchFamily="34" charset="0"/>
            </a:endParaRPr>
          </a:p>
          <a:p>
            <a:r>
              <a:rPr lang="en-US" altLang="ja-JP" sz="1400" dirty="0">
                <a:latin typeface="Arial" panose="020B0604020202020204" pitchFamily="34" charset="0"/>
                <a:cs typeface="Arial" panose="020B0604020202020204" pitchFamily="34" charset="0"/>
              </a:rPr>
              <a:t>JASSO Scholarship is available for </a:t>
            </a:r>
          </a:p>
          <a:p>
            <a:r>
              <a:rPr lang="en-US" altLang="ja-JP" sz="1400" dirty="0">
                <a:latin typeface="Arial" panose="020B0604020202020204" pitchFamily="34" charset="0"/>
                <a:cs typeface="Arial" panose="020B0604020202020204" pitchFamily="34" charset="0"/>
              </a:rPr>
              <a:t>qualified students and based on GPA. </a:t>
            </a:r>
          </a:p>
        </p:txBody>
      </p:sp>
      <p:sp>
        <p:nvSpPr>
          <p:cNvPr id="20" name="Rectangle 19">
            <a:extLst>
              <a:ext uri="{FF2B5EF4-FFF2-40B4-BE49-F238E27FC236}">
                <a16:creationId xmlns:a16="http://schemas.microsoft.com/office/drawing/2014/main" id="{193C4A80-DBFC-E647-9DD6-F410A259AFB0}"/>
              </a:ext>
            </a:extLst>
          </p:cNvPr>
          <p:cNvSpPr/>
          <p:nvPr/>
        </p:nvSpPr>
        <p:spPr>
          <a:xfrm>
            <a:off x="5851327" y="4688451"/>
            <a:ext cx="3307637"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The Total Number of </a:t>
            </a:r>
            <a:r>
              <a:rPr lang="en-US" sz="1400" b="1" dirty="0" err="1">
                <a:latin typeface="Arial" panose="020B0604020202020204" pitchFamily="34" charset="0"/>
                <a:cs typeface="Arial" panose="020B0604020202020204" pitchFamily="34" charset="0"/>
              </a:rPr>
              <a:t>gPBL</a:t>
            </a:r>
            <a:r>
              <a:rPr lang="en-US" sz="1400" b="1" dirty="0">
                <a:latin typeface="Arial" panose="020B0604020202020204" pitchFamily="34" charset="0"/>
                <a:cs typeface="Arial" panose="020B0604020202020204" pitchFamily="34" charset="0"/>
              </a:rPr>
              <a:t> in AY2019</a:t>
            </a:r>
          </a:p>
        </p:txBody>
      </p:sp>
      <p:sp>
        <p:nvSpPr>
          <p:cNvPr id="21" name="Rectangle 20">
            <a:extLst>
              <a:ext uri="{FF2B5EF4-FFF2-40B4-BE49-F238E27FC236}">
                <a16:creationId xmlns:a16="http://schemas.microsoft.com/office/drawing/2014/main" id="{AAB20495-ED6F-9742-8674-25AFAF94188C}"/>
              </a:ext>
            </a:extLst>
          </p:cNvPr>
          <p:cNvSpPr/>
          <p:nvPr/>
        </p:nvSpPr>
        <p:spPr>
          <a:xfrm>
            <a:off x="5573369" y="614450"/>
            <a:ext cx="1326004" cy="369332"/>
          </a:xfrm>
          <a:prstGeom prst="rect">
            <a:avLst/>
          </a:prstGeom>
        </p:spPr>
        <p:txBody>
          <a:bodyPr wrap="none">
            <a:spAutoFit/>
          </a:bodyPr>
          <a:lstStyle/>
          <a:p>
            <a:r>
              <a:rPr lang="en-US" b="1" dirty="0">
                <a:solidFill>
                  <a:schemeClr val="tx1">
                    <a:lumMod val="85000"/>
                    <a:lumOff val="15000"/>
                  </a:schemeClr>
                </a:solidFill>
                <a:latin typeface="Arial" panose="020B0604020202020204" pitchFamily="34" charset="0"/>
                <a:cs typeface="Arial" panose="020B0604020202020204" pitchFamily="34" charset="0"/>
              </a:rPr>
              <a:t>BENEFITS</a:t>
            </a:r>
            <a:endParaRPr lang="x-none" b="1" dirty="0">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69DF1357-275A-1E44-B47C-D993A7A462F4}"/>
              </a:ext>
            </a:extLst>
          </p:cNvPr>
          <p:cNvGrpSpPr/>
          <p:nvPr/>
        </p:nvGrpSpPr>
        <p:grpSpPr>
          <a:xfrm>
            <a:off x="5494512" y="3394009"/>
            <a:ext cx="350642" cy="347770"/>
            <a:chOff x="5339610" y="3630197"/>
            <a:chExt cx="504056" cy="499927"/>
          </a:xfrm>
        </p:grpSpPr>
        <p:sp>
          <p:nvSpPr>
            <p:cNvPr id="19" name="Oval 18">
              <a:extLst>
                <a:ext uri="{FF2B5EF4-FFF2-40B4-BE49-F238E27FC236}">
                  <a16:creationId xmlns:a16="http://schemas.microsoft.com/office/drawing/2014/main" id="{288376D0-701B-DC47-8A28-407C27A83B96}"/>
                </a:ext>
              </a:extLst>
            </p:cNvPr>
            <p:cNvSpPr/>
            <p:nvPr/>
          </p:nvSpPr>
          <p:spPr>
            <a:xfrm>
              <a:off x="5339610" y="3630197"/>
              <a:ext cx="504056" cy="4999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5" name="Picture 24" descr="A picture containing graphics, shirt, drawing&#10;&#10;Description automatically generated">
              <a:extLst>
                <a:ext uri="{FF2B5EF4-FFF2-40B4-BE49-F238E27FC236}">
                  <a16:creationId xmlns:a16="http://schemas.microsoft.com/office/drawing/2014/main" id="{589C0031-5FF4-4D44-9ACB-2C27824CE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929" y="3696457"/>
              <a:ext cx="377005" cy="377005"/>
            </a:xfrm>
            <a:prstGeom prst="rect">
              <a:avLst/>
            </a:prstGeom>
          </p:spPr>
        </p:pic>
      </p:grpSp>
      <p:grpSp>
        <p:nvGrpSpPr>
          <p:cNvPr id="39" name="Group 38">
            <a:extLst>
              <a:ext uri="{FF2B5EF4-FFF2-40B4-BE49-F238E27FC236}">
                <a16:creationId xmlns:a16="http://schemas.microsoft.com/office/drawing/2014/main" id="{A8943F65-D079-0549-8AFA-FC6DA97B5F5B}"/>
              </a:ext>
            </a:extLst>
          </p:cNvPr>
          <p:cNvGrpSpPr/>
          <p:nvPr/>
        </p:nvGrpSpPr>
        <p:grpSpPr>
          <a:xfrm>
            <a:off x="5523785" y="4668454"/>
            <a:ext cx="350642" cy="347770"/>
            <a:chOff x="5339610" y="4908296"/>
            <a:chExt cx="504056" cy="499927"/>
          </a:xfrm>
        </p:grpSpPr>
        <p:sp>
          <p:nvSpPr>
            <p:cNvPr id="18" name="Oval 17">
              <a:extLst>
                <a:ext uri="{FF2B5EF4-FFF2-40B4-BE49-F238E27FC236}">
                  <a16:creationId xmlns:a16="http://schemas.microsoft.com/office/drawing/2014/main" id="{712E2F7A-F858-C044-A991-932328FD483A}"/>
                </a:ext>
              </a:extLst>
            </p:cNvPr>
            <p:cNvSpPr/>
            <p:nvPr/>
          </p:nvSpPr>
          <p:spPr>
            <a:xfrm>
              <a:off x="5339610" y="4908296"/>
              <a:ext cx="504056" cy="49992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7" name="Picture 26" descr="A picture containing drawing&#10;&#10;Description automatically generated">
              <a:extLst>
                <a:ext uri="{FF2B5EF4-FFF2-40B4-BE49-F238E27FC236}">
                  <a16:creationId xmlns:a16="http://schemas.microsoft.com/office/drawing/2014/main" id="{9504FDEB-E084-3A4B-9A19-9B4578F55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6386" y="4973545"/>
              <a:ext cx="359203" cy="359203"/>
            </a:xfrm>
            <a:prstGeom prst="rect">
              <a:avLst/>
            </a:prstGeom>
          </p:spPr>
        </p:pic>
      </p:grpSp>
      <p:sp>
        <p:nvSpPr>
          <p:cNvPr id="40" name="Rectangle 39">
            <a:extLst>
              <a:ext uri="{FF2B5EF4-FFF2-40B4-BE49-F238E27FC236}">
                <a16:creationId xmlns:a16="http://schemas.microsoft.com/office/drawing/2014/main" id="{A812E767-8397-7944-BF40-2EAFF4632423}"/>
              </a:ext>
            </a:extLst>
          </p:cNvPr>
          <p:cNvSpPr/>
          <p:nvPr/>
        </p:nvSpPr>
        <p:spPr>
          <a:xfrm>
            <a:off x="5647868" y="899297"/>
            <a:ext cx="1271135" cy="45719"/>
          </a:xfrm>
          <a:prstGeom prst="rect">
            <a:avLst/>
          </a:prstGeom>
          <a:solidFill>
            <a:srgbClr val="00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7" name="TextBox 56">
            <a:extLst>
              <a:ext uri="{FF2B5EF4-FFF2-40B4-BE49-F238E27FC236}">
                <a16:creationId xmlns:a16="http://schemas.microsoft.com/office/drawing/2014/main" id="{85F688E0-6214-8249-A086-D8C3301040FF}"/>
              </a:ext>
            </a:extLst>
          </p:cNvPr>
          <p:cNvSpPr txBox="1"/>
          <p:nvPr/>
        </p:nvSpPr>
        <p:spPr>
          <a:xfrm>
            <a:off x="5678148" y="5001290"/>
            <a:ext cx="1281840" cy="1107996"/>
          </a:xfrm>
          <a:prstGeom prst="rect">
            <a:avLst/>
          </a:prstGeom>
          <a:noFill/>
        </p:spPr>
        <p:txBody>
          <a:bodyPr wrap="square" rtlCol="0">
            <a:spAutoFit/>
          </a:bodyPr>
          <a:lstStyle/>
          <a:p>
            <a:r>
              <a:rPr lang="x-none" sz="6600" b="1" spc="-300" dirty="0">
                <a:solidFill>
                  <a:srgbClr val="204C3B"/>
                </a:solidFill>
                <a:latin typeface="Arial Black" panose="020B0604020202020204" pitchFamily="34" charset="0"/>
                <a:cs typeface="Arial Black" panose="020B0604020202020204" pitchFamily="34" charset="0"/>
              </a:rPr>
              <a:t>81</a:t>
            </a:r>
          </a:p>
        </p:txBody>
      </p:sp>
      <p:sp>
        <p:nvSpPr>
          <p:cNvPr id="2" name="正方形/長方形 1"/>
          <p:cNvSpPr/>
          <p:nvPr/>
        </p:nvSpPr>
        <p:spPr>
          <a:xfrm>
            <a:off x="6720188" y="5123556"/>
            <a:ext cx="4572000" cy="738664"/>
          </a:xfrm>
          <a:prstGeom prst="rect">
            <a:avLst/>
          </a:prstGeom>
        </p:spPr>
        <p:txBody>
          <a:bodyPr>
            <a:spAutoFit/>
          </a:bodyPr>
          <a:lstStyle/>
          <a:p>
            <a:r>
              <a:rPr lang="en-US" altLang="ja-JP" sz="2800" b="1" dirty="0" err="1">
                <a:solidFill>
                  <a:schemeClr val="tx1">
                    <a:lumMod val="85000"/>
                    <a:lumOff val="15000"/>
                  </a:schemeClr>
                </a:solidFill>
                <a:latin typeface="Arial" panose="020B0604020202020204" pitchFamily="34" charset="0"/>
                <a:cs typeface="Arial" panose="020B0604020202020204" pitchFamily="34" charset="0"/>
              </a:rPr>
              <a:t>gPBL</a:t>
            </a:r>
            <a:r>
              <a:rPr lang="en-US" altLang="ja-JP" sz="2800" b="1" dirty="0">
                <a:solidFill>
                  <a:schemeClr val="tx1">
                    <a:lumMod val="85000"/>
                    <a:lumOff val="15000"/>
                  </a:schemeClr>
                </a:solidFill>
                <a:latin typeface="Arial" panose="020B0604020202020204" pitchFamily="34" charset="0"/>
                <a:cs typeface="Arial" panose="020B0604020202020204" pitchFamily="34" charset="0"/>
              </a:rPr>
              <a:t> </a:t>
            </a:r>
          </a:p>
          <a:p>
            <a:r>
              <a:rPr lang="en-US" altLang="ja-JP" sz="1400" dirty="0">
                <a:solidFill>
                  <a:schemeClr val="tx1">
                    <a:lumMod val="85000"/>
                    <a:lumOff val="15000"/>
                  </a:schemeClr>
                </a:solidFill>
                <a:latin typeface="Arial" panose="020B0604020202020204" pitchFamily="34" charset="0"/>
                <a:cs typeface="Arial" panose="020B0604020202020204" pitchFamily="34" charset="0"/>
              </a:rPr>
              <a:t>(36 in Japan, 45 overseas)</a:t>
            </a:r>
            <a:endParaRPr lang="en-US" altLang="ja-JP" sz="14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22" name="図 21"/>
          <p:cNvPicPr>
            <a:picLocks noChangeAspect="1"/>
          </p:cNvPicPr>
          <p:nvPr/>
        </p:nvPicPr>
        <p:blipFill rotWithShape="1">
          <a:blip r:embed="rId5" cstate="print">
            <a:extLst>
              <a:ext uri="{28A0092B-C50C-407E-A947-70E740481C1C}">
                <a14:useLocalDpi xmlns:a14="http://schemas.microsoft.com/office/drawing/2010/main" val="0"/>
              </a:ext>
            </a:extLst>
          </a:blip>
          <a:srcRect l="29526" r="34838"/>
          <a:stretch/>
        </p:blipFill>
        <p:spPr>
          <a:xfrm>
            <a:off x="2483513" y="16033"/>
            <a:ext cx="2895257" cy="6093253"/>
          </a:xfrm>
          <a:prstGeom prst="rect">
            <a:avLst/>
          </a:prstGeom>
        </p:spPr>
      </p:pic>
      <p:sp>
        <p:nvSpPr>
          <p:cNvPr id="4" name="正方形/長方形 3"/>
          <p:cNvSpPr/>
          <p:nvPr/>
        </p:nvSpPr>
        <p:spPr>
          <a:xfrm>
            <a:off x="2483513" y="4005064"/>
            <a:ext cx="2895257" cy="2104222"/>
          </a:xfrm>
          <a:prstGeom prst="rect">
            <a:avLst/>
          </a:prstGeom>
          <a:solidFill>
            <a:srgbClr val="181717">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13">
            <a:extLst>
              <a:ext uri="{FF2B5EF4-FFF2-40B4-BE49-F238E27FC236}">
                <a16:creationId xmlns:a16="http://schemas.microsoft.com/office/drawing/2014/main" id="{9E569F97-2681-C347-A6D0-B5D22438B480}"/>
              </a:ext>
            </a:extLst>
          </p:cNvPr>
          <p:cNvSpPr/>
          <p:nvPr/>
        </p:nvSpPr>
        <p:spPr>
          <a:xfrm>
            <a:off x="2641304" y="4401834"/>
            <a:ext cx="2746814" cy="1477328"/>
          </a:xfrm>
          <a:prstGeom prst="rect">
            <a:avLst/>
          </a:prstGeom>
        </p:spPr>
        <p:txBody>
          <a:bodyPr wrap="square">
            <a:spAutoFit/>
          </a:bodyPr>
          <a:lstStyle/>
          <a:p>
            <a:r>
              <a:rPr lang="en-US" dirty="0">
                <a:solidFill>
                  <a:schemeClr val="bg1"/>
                </a:solidFill>
                <a:latin typeface="Century Gothic" panose="020B0502020202020204" pitchFamily="34" charset="0"/>
              </a:rPr>
              <a:t>Intensive Program </a:t>
            </a:r>
          </a:p>
          <a:p>
            <a:r>
              <a:rPr lang="en-US" dirty="0">
                <a:solidFill>
                  <a:schemeClr val="bg1"/>
                </a:solidFill>
                <a:latin typeface="Century Gothic" panose="020B0502020202020204" pitchFamily="34" charset="0"/>
              </a:rPr>
              <a:t>at one of the</a:t>
            </a:r>
          </a:p>
          <a:p>
            <a:r>
              <a:rPr lang="en-US" b="1" u="sng" dirty="0">
                <a:solidFill>
                  <a:schemeClr val="bg1"/>
                </a:solidFill>
                <a:latin typeface="Century Gothic" panose="020B0502020202020204" pitchFamily="34" charset="0"/>
              </a:rPr>
              <a:t>TOP PRIVATE </a:t>
            </a:r>
          </a:p>
          <a:p>
            <a:r>
              <a:rPr lang="en-US" b="1" dirty="0">
                <a:solidFill>
                  <a:schemeClr val="bg1"/>
                </a:solidFill>
                <a:latin typeface="Century Gothic" panose="020B0502020202020204" pitchFamily="34" charset="0"/>
              </a:rPr>
              <a:t>Science and Engineering University</a:t>
            </a:r>
            <a:endParaRPr lang="x-none"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5888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2929598" y="5307315"/>
            <a:ext cx="6214402" cy="682153"/>
          </a:xfrm>
          <a:prstGeom prst="rect">
            <a:avLst/>
          </a:prstGeom>
          <a:solidFill>
            <a:srgbClr val="EF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EF4E48"/>
              </a:solidFill>
            </a:endParaRPr>
          </a:p>
        </p:txBody>
      </p:sp>
      <p:sp>
        <p:nvSpPr>
          <p:cNvPr id="24" name="正方形/長方形 23"/>
          <p:cNvSpPr/>
          <p:nvPr/>
        </p:nvSpPr>
        <p:spPr>
          <a:xfrm>
            <a:off x="0" y="188640"/>
            <a:ext cx="9144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2954473" y="2171029"/>
            <a:ext cx="6189528" cy="1500893"/>
          </a:xfrm>
          <a:prstGeom prst="rect">
            <a:avLst/>
          </a:prstGeom>
          <a:solidFill>
            <a:srgbClr val="00B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3630173" y="5343137"/>
            <a:ext cx="5052008" cy="646331"/>
          </a:xfrm>
          <a:prstGeom prst="rect">
            <a:avLst/>
          </a:prstGeom>
        </p:spPr>
        <p:txBody>
          <a:bodyPr wrap="square">
            <a:spAutoFit/>
          </a:bodyPr>
          <a:lstStyle/>
          <a:p>
            <a:pPr algn="ctr"/>
            <a:r>
              <a:rPr lang="en-US" altLang="ja-JP" b="1" dirty="0">
                <a:solidFill>
                  <a:schemeClr val="bg1"/>
                </a:solidFill>
                <a:latin typeface="Century Gothic" panose="020B0502020202020204" pitchFamily="34" charset="0"/>
              </a:rPr>
              <a:t>Joint Degree Program for master</a:t>
            </a:r>
            <a:r>
              <a:rPr lang="ja-JP" altLang="en-US" b="1" dirty="0">
                <a:solidFill>
                  <a:schemeClr val="bg1"/>
                </a:solidFill>
                <a:latin typeface="Century Gothic" panose="020B0502020202020204" pitchFamily="34" charset="0"/>
              </a:rPr>
              <a:t> </a:t>
            </a:r>
            <a:r>
              <a:rPr lang="en-US" altLang="ja-JP" b="1" dirty="0">
                <a:solidFill>
                  <a:schemeClr val="bg1"/>
                </a:solidFill>
                <a:latin typeface="Century Gothic" panose="020B0502020202020204" pitchFamily="34" charset="0"/>
              </a:rPr>
              <a:t>level </a:t>
            </a:r>
          </a:p>
          <a:p>
            <a:pPr algn="ctr"/>
            <a:r>
              <a:rPr lang="en-US" altLang="ja-JP" b="1" dirty="0">
                <a:solidFill>
                  <a:schemeClr val="bg1"/>
                </a:solidFill>
                <a:latin typeface="Century Gothic" panose="020B0502020202020204" pitchFamily="34" charset="0"/>
              </a:rPr>
              <a:t>will  start in 2022</a:t>
            </a:r>
          </a:p>
        </p:txBody>
      </p:sp>
      <p:pic>
        <p:nvPicPr>
          <p:cNvPr id="8" name="図 7"/>
          <p:cNvPicPr>
            <a:picLocks noChangeAspect="1"/>
          </p:cNvPicPr>
          <p:nvPr/>
        </p:nvPicPr>
        <p:blipFill rotWithShape="1">
          <a:blip r:embed="rId3"/>
          <a:srcRect l="8191" t="9648" r="7912" b="21522"/>
          <a:stretch/>
        </p:blipFill>
        <p:spPr>
          <a:xfrm>
            <a:off x="6580258" y="2241273"/>
            <a:ext cx="2121585" cy="1339949"/>
          </a:xfrm>
          <a:prstGeom prst="rect">
            <a:avLst/>
          </a:prstGeom>
        </p:spPr>
      </p:pic>
      <p:sp>
        <p:nvSpPr>
          <p:cNvPr id="9" name="正方形/長方形 8"/>
          <p:cNvSpPr/>
          <p:nvPr/>
        </p:nvSpPr>
        <p:spPr>
          <a:xfrm>
            <a:off x="5512876" y="1000209"/>
            <a:ext cx="5166791" cy="307777"/>
          </a:xfrm>
          <a:prstGeom prst="rect">
            <a:avLst/>
          </a:prstGeom>
        </p:spPr>
        <p:txBody>
          <a:bodyPr wrap="square">
            <a:spAutoFit/>
          </a:bodyPr>
          <a:lstStyle/>
          <a:p>
            <a:r>
              <a:rPr lang="en-US" altLang="ja-JP" sz="1400" b="1" dirty="0">
                <a:latin typeface="Century Gothic" panose="020B0502020202020204" pitchFamily="34" charset="0"/>
              </a:rPr>
              <a:t>Global PBL: </a:t>
            </a:r>
            <a:r>
              <a:rPr lang="en-US" altLang="ja-JP" sz="1400" b="1" dirty="0">
                <a:solidFill>
                  <a:srgbClr val="00B6C5"/>
                </a:solidFill>
                <a:latin typeface="Century Gothic" panose="020B0502020202020204" pitchFamily="34" charset="0"/>
              </a:rPr>
              <a:t>Summer School </a:t>
            </a:r>
            <a:r>
              <a:rPr lang="en-US" altLang="ja-JP" sz="1400" b="1" dirty="0">
                <a:latin typeface="Century Gothic" panose="020B0502020202020204" pitchFamily="34" charset="0"/>
              </a:rPr>
              <a:t>@ SIT</a:t>
            </a:r>
            <a:endParaRPr lang="ja-JP" altLang="en-US" sz="1400" b="1" dirty="0">
              <a:latin typeface="Century Gothic" panose="020B0502020202020204" pitchFamily="34" charset="0"/>
            </a:endParaRPr>
          </a:p>
        </p:txBody>
      </p:sp>
      <p:sp>
        <p:nvSpPr>
          <p:cNvPr id="10" name="正方形/長方形 9"/>
          <p:cNvSpPr/>
          <p:nvPr/>
        </p:nvSpPr>
        <p:spPr>
          <a:xfrm>
            <a:off x="5580112" y="1694688"/>
            <a:ext cx="5389875" cy="276999"/>
          </a:xfrm>
          <a:prstGeom prst="rect">
            <a:avLst/>
          </a:prstGeom>
        </p:spPr>
        <p:txBody>
          <a:bodyPr wrap="square">
            <a:spAutoFit/>
          </a:bodyPr>
          <a:lstStyle/>
          <a:p>
            <a:r>
              <a:rPr lang="en-US" altLang="ja-JP" sz="1200" dirty="0">
                <a:latin typeface="Arial" panose="020B0604020202020204" pitchFamily="34" charset="0"/>
                <a:cs typeface="Arial" panose="020B0604020202020204" pitchFamily="34" charset="0"/>
              </a:rPr>
              <a:t>11 Students and 2 Professors from AGH</a:t>
            </a:r>
            <a:endParaRPr lang="ja-JP" altLang="en-US" sz="1200" dirty="0">
              <a:latin typeface="Arial" panose="020B0604020202020204" pitchFamily="34" charset="0"/>
              <a:cs typeface="Arial" panose="020B0604020202020204" pitchFamily="34" charset="0"/>
            </a:endParaRPr>
          </a:p>
        </p:txBody>
      </p:sp>
      <p:sp>
        <p:nvSpPr>
          <p:cNvPr id="11" name="正方形/長方形 10"/>
          <p:cNvSpPr/>
          <p:nvPr/>
        </p:nvSpPr>
        <p:spPr>
          <a:xfrm>
            <a:off x="5580112" y="1455012"/>
            <a:ext cx="3378887" cy="276999"/>
          </a:xfrm>
          <a:prstGeom prst="rect">
            <a:avLst/>
          </a:prstGeom>
        </p:spPr>
        <p:txBody>
          <a:bodyPr wrap="square">
            <a:spAutoFit/>
          </a:bodyPr>
          <a:lstStyle/>
          <a:p>
            <a:r>
              <a:rPr lang="en-US" altLang="ja-JP" sz="1200" dirty="0">
                <a:latin typeface="Arial" panose="020B0604020202020204" pitchFamily="34" charset="0"/>
                <a:cs typeface="Arial" panose="020B0604020202020204" pitchFamily="34" charset="0"/>
              </a:rPr>
              <a:t>August 28 – September 10, 2019</a:t>
            </a:r>
            <a:endParaRPr lang="ja-JP" altLang="en-US" sz="1200" dirty="0">
              <a:latin typeface="Arial" panose="020B0604020202020204" pitchFamily="34" charset="0"/>
              <a:cs typeface="Arial" panose="020B0604020202020204" pitchFamily="34" charset="0"/>
            </a:endParaRPr>
          </a:p>
        </p:txBody>
      </p:sp>
      <p:sp>
        <p:nvSpPr>
          <p:cNvPr id="18" name="正方形/長方形 17"/>
          <p:cNvSpPr/>
          <p:nvPr/>
        </p:nvSpPr>
        <p:spPr>
          <a:xfrm>
            <a:off x="3145791" y="2446221"/>
            <a:ext cx="5326090" cy="307777"/>
          </a:xfrm>
          <a:prstGeom prst="rect">
            <a:avLst/>
          </a:prstGeom>
        </p:spPr>
        <p:txBody>
          <a:bodyPr wrap="square">
            <a:spAutoFit/>
          </a:bodyPr>
          <a:lstStyle/>
          <a:p>
            <a:r>
              <a:rPr lang="en-US" altLang="ja-JP" sz="1400" b="1" dirty="0">
                <a:latin typeface="Century Gothic" panose="020B0502020202020204" pitchFamily="34" charset="0"/>
              </a:rPr>
              <a:t>Global PBL: </a:t>
            </a:r>
            <a:r>
              <a:rPr lang="en-US" altLang="ja-JP" sz="1400" b="1" dirty="0">
                <a:solidFill>
                  <a:schemeClr val="bg1"/>
                </a:solidFill>
                <a:latin typeface="Century Gothic" panose="020B0502020202020204" pitchFamily="34" charset="0"/>
              </a:rPr>
              <a:t>Winter School @ AGH</a:t>
            </a:r>
            <a:endParaRPr lang="ja-JP" altLang="en-US" sz="1400" b="1" dirty="0">
              <a:solidFill>
                <a:schemeClr val="bg1"/>
              </a:solidFill>
              <a:latin typeface="Century Gothic" panose="020B0502020202020204" pitchFamily="34" charset="0"/>
            </a:endParaRPr>
          </a:p>
        </p:txBody>
      </p:sp>
      <p:sp>
        <p:nvSpPr>
          <p:cNvPr id="19" name="正方形/長方形 18"/>
          <p:cNvSpPr/>
          <p:nvPr/>
        </p:nvSpPr>
        <p:spPr>
          <a:xfrm>
            <a:off x="3145791" y="3145076"/>
            <a:ext cx="5556052" cy="276999"/>
          </a:xfrm>
          <a:prstGeom prst="rect">
            <a:avLst/>
          </a:prstGeom>
        </p:spPr>
        <p:txBody>
          <a:bodyPr wrap="square">
            <a:spAutoFit/>
          </a:bodyPr>
          <a:lstStyle/>
          <a:p>
            <a:r>
              <a:rPr lang="en-US" altLang="ja-JP" sz="1200" dirty="0">
                <a:solidFill>
                  <a:schemeClr val="bg1"/>
                </a:solidFill>
                <a:latin typeface="Arial" panose="020B0604020202020204" pitchFamily="34" charset="0"/>
                <a:cs typeface="Arial" panose="020B0604020202020204" pitchFamily="34" charset="0"/>
              </a:rPr>
              <a:t>8 Students and 1 Professor from SIT</a:t>
            </a:r>
            <a:endParaRPr lang="ja-JP" altLang="en-US" sz="1200" dirty="0">
              <a:solidFill>
                <a:schemeClr val="bg1"/>
              </a:solidFill>
              <a:latin typeface="Arial" panose="020B0604020202020204" pitchFamily="34" charset="0"/>
              <a:cs typeface="Arial" panose="020B0604020202020204" pitchFamily="34" charset="0"/>
            </a:endParaRPr>
          </a:p>
        </p:txBody>
      </p:sp>
      <p:sp>
        <p:nvSpPr>
          <p:cNvPr id="20" name="正方形/長方形 19"/>
          <p:cNvSpPr/>
          <p:nvPr/>
        </p:nvSpPr>
        <p:spPr>
          <a:xfrm>
            <a:off x="3145791" y="2906541"/>
            <a:ext cx="3483063" cy="276999"/>
          </a:xfrm>
          <a:prstGeom prst="rect">
            <a:avLst/>
          </a:prstGeom>
        </p:spPr>
        <p:txBody>
          <a:bodyPr wrap="square">
            <a:spAutoFit/>
          </a:bodyPr>
          <a:lstStyle/>
          <a:p>
            <a:r>
              <a:rPr lang="en-US" altLang="ja-JP" sz="1200" dirty="0">
                <a:solidFill>
                  <a:schemeClr val="bg1"/>
                </a:solidFill>
                <a:latin typeface="Arial" panose="020B0604020202020204" pitchFamily="34" charset="0"/>
                <a:cs typeface="Arial" panose="020B0604020202020204" pitchFamily="34" charset="0"/>
              </a:rPr>
              <a:t>February 24 – March 6, 2020</a:t>
            </a:r>
            <a:endParaRPr lang="ja-JP" altLang="en-US" sz="1200" dirty="0">
              <a:solidFill>
                <a:schemeClr val="bg1"/>
              </a:solidFill>
              <a:latin typeface="Arial" panose="020B0604020202020204" pitchFamily="34" charset="0"/>
              <a:cs typeface="Arial" panose="020B0604020202020204" pitchFamily="34" charset="0"/>
            </a:endParaRPr>
          </a:p>
        </p:txBody>
      </p:sp>
      <p:pic>
        <p:nvPicPr>
          <p:cNvPr id="27" name="Picture 2"/>
          <p:cNvPicPr>
            <a:picLocks noChangeAspect="1"/>
          </p:cNvPicPr>
          <p:nvPr/>
        </p:nvPicPr>
        <p:blipFill rotWithShape="1">
          <a:blip r:embed="rId4"/>
          <a:srcRect l="5282" t="28898" b="1519"/>
          <a:stretch/>
        </p:blipFill>
        <p:spPr bwMode="auto">
          <a:xfrm>
            <a:off x="2954472" y="790382"/>
            <a:ext cx="2121585" cy="1293275"/>
          </a:xfrm>
          <a:prstGeom prst="rect">
            <a:avLst/>
          </a:prstGeom>
          <a:noFill/>
        </p:spPr>
      </p:pic>
      <p:sp>
        <p:nvSpPr>
          <p:cNvPr id="31" name="正方形/長方形 30"/>
          <p:cNvSpPr/>
          <p:nvPr/>
        </p:nvSpPr>
        <p:spPr>
          <a:xfrm>
            <a:off x="107505" y="365802"/>
            <a:ext cx="6048672" cy="110869"/>
          </a:xfrm>
          <a:prstGeom prst="rect">
            <a:avLst/>
          </a:prstGeom>
          <a:solidFill>
            <a:srgbClr val="00B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50383" y="-10702"/>
            <a:ext cx="8651460" cy="584775"/>
          </a:xfrm>
          <a:prstGeom prst="rect">
            <a:avLst/>
          </a:prstGeom>
          <a:noFill/>
        </p:spPr>
        <p:txBody>
          <a:bodyPr wrap="square" rtlCol="0">
            <a:spAutoFit/>
          </a:bodyPr>
          <a:lstStyle/>
          <a:p>
            <a:r>
              <a:rPr lang="en-US" altLang="ja-JP" sz="3200" dirty="0">
                <a:latin typeface="Century Gothic" panose="020B0502020202020204" pitchFamily="34" charset="0"/>
                <a:cs typeface="Arial" panose="020B0604020202020204" pitchFamily="34" charset="0"/>
              </a:rPr>
              <a:t>AGH &amp; SIT </a:t>
            </a:r>
            <a:r>
              <a:rPr lang="en-US" altLang="ja-JP" sz="3200" b="1" dirty="0">
                <a:latin typeface="Century Gothic" panose="020B0502020202020204" pitchFamily="34" charset="0"/>
                <a:cs typeface="Arial" panose="020B0604020202020204" pitchFamily="34" charset="0"/>
              </a:rPr>
              <a:t>Exchange Programs</a:t>
            </a:r>
          </a:p>
        </p:txBody>
      </p:sp>
      <p:sp>
        <p:nvSpPr>
          <p:cNvPr id="2" name="正方形/長方形 1"/>
          <p:cNvSpPr/>
          <p:nvPr/>
        </p:nvSpPr>
        <p:spPr>
          <a:xfrm>
            <a:off x="70861" y="502082"/>
            <a:ext cx="2927157" cy="5632311"/>
          </a:xfrm>
          <a:prstGeom prst="rect">
            <a:avLst/>
          </a:prstGeom>
        </p:spPr>
        <p:txBody>
          <a:bodyPr wrap="square">
            <a:spAutoFit/>
          </a:bodyPr>
          <a:lstStyle/>
          <a:p>
            <a:r>
              <a:rPr lang="en-US" altLang="ja-JP" sz="1000" b="1" dirty="0">
                <a:solidFill>
                  <a:srgbClr val="222222"/>
                </a:solidFill>
                <a:latin typeface="Century Gothic" panose="020B0502020202020204" pitchFamily="34" charset="0"/>
                <a:ea typeface="ms gothic" panose="020B0609070205080204" pitchFamily="49" charset="-128"/>
              </a:rPr>
              <a:t>AY 2004</a:t>
            </a:r>
            <a:r>
              <a:rPr lang="ja-JP" altLang="en-US" sz="1000" b="1" dirty="0">
                <a:solidFill>
                  <a:srgbClr val="222222"/>
                </a:solidFill>
                <a:latin typeface="Century Gothic" panose="020B0502020202020204" pitchFamily="34" charset="0"/>
                <a:ea typeface="ms gothic" panose="020B0609070205080204" pitchFamily="49" charset="-128"/>
              </a:rPr>
              <a:t>：</a:t>
            </a:r>
            <a:r>
              <a:rPr lang="en-US" altLang="ja-JP" sz="1000" dirty="0">
                <a:solidFill>
                  <a:srgbClr val="222222"/>
                </a:solidFill>
                <a:latin typeface="Century Gothic" panose="020B0502020202020204" pitchFamily="34" charset="0"/>
                <a:ea typeface="ms gothic" panose="020B0609070205080204" pitchFamily="49" charset="-128"/>
              </a:rPr>
              <a:t> Become Partner Universities</a:t>
            </a:r>
          </a:p>
          <a:p>
            <a:endParaRPr lang="en-US" altLang="ja-JP" sz="1000" b="1" dirty="0">
              <a:solidFill>
                <a:srgbClr val="222222"/>
              </a:solidFill>
              <a:latin typeface="Century Gothic" panose="020B0502020202020204" pitchFamily="34" charset="0"/>
              <a:ea typeface="ms gothic" panose="020B0609070205080204" pitchFamily="49" charset="-128"/>
            </a:endParaRPr>
          </a:p>
          <a:p>
            <a:r>
              <a:rPr lang="en-US" altLang="ja-JP" sz="1000" b="1" dirty="0">
                <a:solidFill>
                  <a:srgbClr val="222222"/>
                </a:solidFill>
                <a:latin typeface="Century Gothic" panose="020B0502020202020204" pitchFamily="34" charset="0"/>
                <a:ea typeface="ms gothic" panose="020B0609070205080204" pitchFamily="49" charset="-128"/>
              </a:rPr>
              <a:t>AY 2008</a:t>
            </a:r>
            <a:r>
              <a:rPr lang="ja-JP" altLang="en-US" sz="1000" b="1" dirty="0">
                <a:solidFill>
                  <a:srgbClr val="222222"/>
                </a:solidFill>
                <a:latin typeface="Century Gothic" panose="020B0502020202020204" pitchFamily="34" charset="0"/>
                <a:ea typeface="ms gothic" panose="020B0609070205080204" pitchFamily="49" charset="-128"/>
              </a:rPr>
              <a:t>：</a:t>
            </a:r>
            <a:r>
              <a:rPr lang="en-US" altLang="ja-JP" sz="1000" dirty="0">
                <a:solidFill>
                  <a:srgbClr val="222222"/>
                </a:solidFill>
                <a:latin typeface="Century Gothic" panose="020B0502020202020204" pitchFamily="34" charset="0"/>
                <a:ea typeface="ms gothic" panose="020B0609070205080204" pitchFamily="49" charset="-128"/>
              </a:rPr>
              <a:t>From AGH to SIT 3 Students</a:t>
            </a:r>
          </a:p>
          <a:p>
            <a:r>
              <a:rPr lang="en-US" altLang="ja-JP" sz="1000" dirty="0">
                <a:solidFill>
                  <a:srgbClr val="222222"/>
                </a:solidFill>
                <a:latin typeface="Century Gothic" panose="020B0502020202020204" pitchFamily="34" charset="0"/>
                <a:ea typeface="ms gothic" panose="020B0609070205080204" pitchFamily="49" charset="-128"/>
              </a:rPr>
              <a:t>               </a:t>
            </a:r>
            <a:r>
              <a:rPr lang="ja-JP" altLang="en-US" sz="1000" dirty="0">
                <a:solidFill>
                  <a:srgbClr val="222222"/>
                </a:solidFill>
                <a:latin typeface="Century Gothic" panose="020B0502020202020204" pitchFamily="34" charset="0"/>
                <a:ea typeface="ms gothic" panose="020B0609070205080204" pitchFamily="49" charset="-128"/>
              </a:rPr>
              <a:t>　</a:t>
            </a:r>
            <a:r>
              <a:rPr lang="en-US" altLang="ja-JP" sz="1000" dirty="0">
                <a:solidFill>
                  <a:srgbClr val="222222"/>
                </a:solidFill>
                <a:latin typeface="Century Gothic" panose="020B0502020202020204" pitchFamily="34" charset="0"/>
                <a:ea typeface="ms gothic" panose="020B0609070205080204" pitchFamily="49" charset="-128"/>
              </a:rPr>
              <a:t>From SIT to AGH 2 Students</a:t>
            </a:r>
          </a:p>
          <a:p>
            <a:endParaRPr lang="en-US" altLang="ja-JP" sz="1000" dirty="0">
              <a:solidFill>
                <a:srgbClr val="222222"/>
              </a:solidFill>
              <a:latin typeface="Century Gothic" panose="020B0502020202020204" pitchFamily="34" charset="0"/>
              <a:ea typeface="ms gothic" panose="020B0609070205080204" pitchFamily="49" charset="-128"/>
            </a:endParaRPr>
          </a:p>
          <a:p>
            <a:r>
              <a:rPr lang="en-US" altLang="ja-JP" sz="1000" b="1" dirty="0">
                <a:solidFill>
                  <a:srgbClr val="222222"/>
                </a:solidFill>
                <a:latin typeface="Century Gothic" panose="020B0502020202020204" pitchFamily="34" charset="0"/>
                <a:ea typeface="ms gothic" panose="020B0609070205080204" pitchFamily="49" charset="-128"/>
              </a:rPr>
              <a:t>AY 2009</a:t>
            </a:r>
            <a:r>
              <a:rPr lang="ja-JP" altLang="en-US" sz="1000" b="1" dirty="0">
                <a:solidFill>
                  <a:srgbClr val="222222"/>
                </a:solidFill>
                <a:latin typeface="Century Gothic" panose="020B0502020202020204" pitchFamily="34" charset="0"/>
                <a:ea typeface="ms gothic" panose="020B0609070205080204" pitchFamily="49" charset="-128"/>
              </a:rPr>
              <a:t>：</a:t>
            </a:r>
            <a:r>
              <a:rPr lang="en-US" altLang="ja-JP" sz="1000" dirty="0">
                <a:solidFill>
                  <a:srgbClr val="222222"/>
                </a:solidFill>
                <a:latin typeface="Century Gothic" panose="020B0502020202020204" pitchFamily="34" charset="0"/>
                <a:ea typeface="ms gothic" panose="020B0609070205080204" pitchFamily="49" charset="-128"/>
              </a:rPr>
              <a:t>From AGH to SIT 4 Students</a:t>
            </a:r>
          </a:p>
          <a:p>
            <a:r>
              <a:rPr lang="en-US" altLang="ja-JP" sz="1000" dirty="0">
                <a:solidFill>
                  <a:srgbClr val="222222"/>
                </a:solidFill>
                <a:latin typeface="Century Gothic" panose="020B0502020202020204" pitchFamily="34" charset="0"/>
                <a:ea typeface="ms gothic" panose="020B0609070205080204" pitchFamily="49" charset="-128"/>
              </a:rPr>
              <a:t>                  From SIT to AGH 1 Students</a:t>
            </a:r>
          </a:p>
          <a:p>
            <a:endParaRPr lang="en-US" altLang="ja-JP" sz="1000" dirty="0">
              <a:solidFill>
                <a:srgbClr val="222222"/>
              </a:solidFill>
              <a:latin typeface="Century Gothic" panose="020B0502020202020204" pitchFamily="34" charset="0"/>
              <a:ea typeface="ms gothic" panose="020B0609070205080204" pitchFamily="49" charset="-128"/>
            </a:endParaRPr>
          </a:p>
          <a:p>
            <a:r>
              <a:rPr lang="en-US" altLang="ja-JP" sz="1000" b="1" dirty="0">
                <a:solidFill>
                  <a:srgbClr val="222222"/>
                </a:solidFill>
                <a:latin typeface="Century Gothic" panose="020B0502020202020204" pitchFamily="34" charset="0"/>
                <a:ea typeface="ms gothic" panose="020B0609070205080204" pitchFamily="49" charset="-128"/>
              </a:rPr>
              <a:t>AY 2010</a:t>
            </a:r>
            <a:r>
              <a:rPr lang="ja-JP" altLang="en-US" sz="1000" b="1" dirty="0">
                <a:solidFill>
                  <a:srgbClr val="222222"/>
                </a:solidFill>
                <a:latin typeface="Century Gothic" panose="020B0502020202020204" pitchFamily="34" charset="0"/>
                <a:ea typeface="ms gothic" panose="020B0609070205080204" pitchFamily="49" charset="-128"/>
              </a:rPr>
              <a:t>：</a:t>
            </a:r>
            <a:r>
              <a:rPr lang="en-US" altLang="ja-JP" sz="1000" dirty="0">
                <a:solidFill>
                  <a:srgbClr val="222222"/>
                </a:solidFill>
                <a:latin typeface="Century Gothic" panose="020B0502020202020204" pitchFamily="34" charset="0"/>
                <a:ea typeface="ms gothic" panose="020B0609070205080204" pitchFamily="49" charset="-128"/>
              </a:rPr>
              <a:t>From AGH to SIT 2 Students</a:t>
            </a:r>
          </a:p>
          <a:p>
            <a:r>
              <a:rPr lang="en-US" altLang="ja-JP" sz="1000" dirty="0">
                <a:solidFill>
                  <a:srgbClr val="222222"/>
                </a:solidFill>
                <a:latin typeface="Century Gothic" panose="020B0502020202020204" pitchFamily="34" charset="0"/>
                <a:ea typeface="ms gothic" panose="020B0609070205080204" pitchFamily="49" charset="-128"/>
              </a:rPr>
              <a:t>                  From SIT to AGH 2 Students</a:t>
            </a:r>
          </a:p>
          <a:p>
            <a:endParaRPr lang="en-US" altLang="ja-JP" sz="1000" dirty="0">
              <a:solidFill>
                <a:srgbClr val="222222"/>
              </a:solidFill>
              <a:latin typeface="Century Gothic" panose="020B0502020202020204" pitchFamily="34" charset="0"/>
              <a:ea typeface="ms gothic" panose="020B0609070205080204" pitchFamily="49" charset="-128"/>
            </a:endParaRPr>
          </a:p>
          <a:p>
            <a:r>
              <a:rPr lang="en-US" altLang="ja-JP" sz="1000" b="1" dirty="0">
                <a:solidFill>
                  <a:srgbClr val="222222"/>
                </a:solidFill>
                <a:latin typeface="Century Gothic" panose="020B0502020202020204" pitchFamily="34" charset="0"/>
                <a:ea typeface="ms gothic" panose="020B0609070205080204" pitchFamily="49" charset="-128"/>
              </a:rPr>
              <a:t>AY 2011</a:t>
            </a:r>
            <a:r>
              <a:rPr lang="ja-JP" altLang="en-US" sz="1000" b="1" dirty="0">
                <a:solidFill>
                  <a:srgbClr val="222222"/>
                </a:solidFill>
                <a:latin typeface="Century Gothic" panose="020B0502020202020204" pitchFamily="34" charset="0"/>
                <a:ea typeface="ms gothic" panose="020B0609070205080204" pitchFamily="49" charset="-128"/>
              </a:rPr>
              <a:t>：</a:t>
            </a:r>
            <a:r>
              <a:rPr lang="en-US" altLang="ja-JP" sz="1000" dirty="0">
                <a:solidFill>
                  <a:srgbClr val="222222"/>
                </a:solidFill>
                <a:latin typeface="Century Gothic" panose="020B0502020202020204" pitchFamily="34" charset="0"/>
                <a:ea typeface="ms gothic" panose="020B0609070205080204" pitchFamily="49" charset="-128"/>
              </a:rPr>
              <a:t>From AGH to SIT 4 Students</a:t>
            </a:r>
          </a:p>
          <a:p>
            <a:r>
              <a:rPr lang="en-US" altLang="ja-JP" sz="1000" dirty="0">
                <a:solidFill>
                  <a:srgbClr val="222222"/>
                </a:solidFill>
                <a:latin typeface="Century Gothic" panose="020B0502020202020204" pitchFamily="34" charset="0"/>
                <a:ea typeface="ms gothic" panose="020B0609070205080204" pitchFamily="49" charset="-128"/>
              </a:rPr>
              <a:t>                  From SIT to AGH 3 Students</a:t>
            </a:r>
          </a:p>
          <a:p>
            <a:endParaRPr lang="en-US" altLang="ja-JP" sz="1000" dirty="0">
              <a:solidFill>
                <a:srgbClr val="222222"/>
              </a:solidFill>
              <a:latin typeface="Century Gothic" panose="020B0502020202020204" pitchFamily="34" charset="0"/>
              <a:ea typeface="ms gothic" panose="020B0609070205080204" pitchFamily="49" charset="-128"/>
            </a:endParaRPr>
          </a:p>
          <a:p>
            <a:r>
              <a:rPr lang="en-US" altLang="ja-JP" sz="1000" b="1" dirty="0">
                <a:solidFill>
                  <a:srgbClr val="222222"/>
                </a:solidFill>
                <a:latin typeface="Century Gothic" panose="020B0502020202020204" pitchFamily="34" charset="0"/>
                <a:ea typeface="ms gothic" panose="020B0609070205080204" pitchFamily="49" charset="-128"/>
              </a:rPr>
              <a:t>AY 2012</a:t>
            </a:r>
            <a:r>
              <a:rPr lang="ja-JP" altLang="en-US" sz="1000" b="1" dirty="0">
                <a:solidFill>
                  <a:srgbClr val="222222"/>
                </a:solidFill>
                <a:latin typeface="Century Gothic" panose="020B0502020202020204" pitchFamily="34" charset="0"/>
                <a:ea typeface="ms gothic" panose="020B0609070205080204" pitchFamily="49" charset="-128"/>
              </a:rPr>
              <a:t>：</a:t>
            </a:r>
            <a:r>
              <a:rPr lang="en-US" altLang="ja-JP" sz="1000" dirty="0">
                <a:solidFill>
                  <a:srgbClr val="222222"/>
                </a:solidFill>
                <a:latin typeface="Century Gothic" panose="020B0502020202020204" pitchFamily="34" charset="0"/>
                <a:ea typeface="ms gothic" panose="020B0609070205080204" pitchFamily="49" charset="-128"/>
              </a:rPr>
              <a:t>From AGH to SIT 2 Students</a:t>
            </a:r>
          </a:p>
          <a:p>
            <a:r>
              <a:rPr lang="en-US" altLang="ja-JP" sz="1000" dirty="0">
                <a:solidFill>
                  <a:srgbClr val="222222"/>
                </a:solidFill>
                <a:latin typeface="Century Gothic" panose="020B0502020202020204" pitchFamily="34" charset="0"/>
                <a:ea typeface="ms gothic" panose="020B0609070205080204" pitchFamily="49" charset="-128"/>
              </a:rPr>
              <a:t>                 </a:t>
            </a:r>
            <a:r>
              <a:rPr lang="ja-JP" altLang="en-US" sz="1000" dirty="0">
                <a:solidFill>
                  <a:srgbClr val="222222"/>
                </a:solidFill>
                <a:latin typeface="Century Gothic" panose="020B0502020202020204" pitchFamily="34" charset="0"/>
                <a:ea typeface="ms gothic" panose="020B0609070205080204" pitchFamily="49" charset="-128"/>
              </a:rPr>
              <a:t> </a:t>
            </a:r>
            <a:r>
              <a:rPr lang="en-US" altLang="ja-JP" sz="1000" dirty="0">
                <a:solidFill>
                  <a:srgbClr val="222222"/>
                </a:solidFill>
                <a:latin typeface="Century Gothic" panose="020B0502020202020204" pitchFamily="34" charset="0"/>
                <a:ea typeface="ms gothic" panose="020B0609070205080204" pitchFamily="49" charset="-128"/>
              </a:rPr>
              <a:t>(incl. 1 DD student)</a:t>
            </a:r>
          </a:p>
          <a:p>
            <a:r>
              <a:rPr lang="en-US" altLang="ja-JP" sz="1000" dirty="0">
                <a:solidFill>
                  <a:srgbClr val="222222"/>
                </a:solidFill>
                <a:latin typeface="Century Gothic" panose="020B0502020202020204" pitchFamily="34" charset="0"/>
                <a:ea typeface="ms gothic" panose="020B0609070205080204" pitchFamily="49" charset="-128"/>
              </a:rPr>
              <a:t>                  From SIT to AGH 2 Students</a:t>
            </a:r>
          </a:p>
          <a:p>
            <a:endParaRPr lang="en-US" altLang="ja-JP" sz="1000" dirty="0">
              <a:solidFill>
                <a:srgbClr val="222222"/>
              </a:solidFill>
              <a:latin typeface="Century Gothic" panose="020B0502020202020204" pitchFamily="34" charset="0"/>
              <a:ea typeface="ms gothic" panose="020B0609070205080204" pitchFamily="49" charset="-128"/>
            </a:endParaRPr>
          </a:p>
          <a:p>
            <a:r>
              <a:rPr lang="en-US" altLang="ja-JP" sz="1000" b="1" dirty="0">
                <a:solidFill>
                  <a:srgbClr val="222222"/>
                </a:solidFill>
                <a:latin typeface="Century Gothic" panose="020B0502020202020204" pitchFamily="34" charset="0"/>
                <a:ea typeface="ms gothic" panose="020B0609070205080204" pitchFamily="49" charset="-128"/>
              </a:rPr>
              <a:t>AY 2013</a:t>
            </a:r>
            <a:r>
              <a:rPr lang="ja-JP" altLang="en-US" sz="1000" b="1" dirty="0">
                <a:solidFill>
                  <a:srgbClr val="222222"/>
                </a:solidFill>
                <a:latin typeface="Century Gothic" panose="020B0502020202020204" pitchFamily="34" charset="0"/>
                <a:ea typeface="ms gothic" panose="020B0609070205080204" pitchFamily="49" charset="-128"/>
              </a:rPr>
              <a:t>：</a:t>
            </a:r>
            <a:r>
              <a:rPr lang="en-US" altLang="ja-JP" sz="1000" dirty="0">
                <a:solidFill>
                  <a:srgbClr val="222222"/>
                </a:solidFill>
                <a:latin typeface="Century Gothic" panose="020B0502020202020204" pitchFamily="34" charset="0"/>
                <a:ea typeface="ms gothic" panose="020B0609070205080204" pitchFamily="49" charset="-128"/>
              </a:rPr>
              <a:t>From AGH to SIT 4 Students</a:t>
            </a:r>
          </a:p>
          <a:p>
            <a:r>
              <a:rPr lang="en-US" altLang="ja-JP" sz="1000" dirty="0">
                <a:solidFill>
                  <a:srgbClr val="222222"/>
                </a:solidFill>
                <a:latin typeface="Century Gothic" panose="020B0502020202020204" pitchFamily="34" charset="0"/>
                <a:ea typeface="ms gothic" panose="020B0609070205080204" pitchFamily="49" charset="-128"/>
              </a:rPr>
              <a:t>                  (incl. 1 DD student)</a:t>
            </a:r>
          </a:p>
          <a:p>
            <a:r>
              <a:rPr lang="en-US" altLang="ja-JP" sz="1000" dirty="0">
                <a:solidFill>
                  <a:srgbClr val="222222"/>
                </a:solidFill>
                <a:latin typeface="Century Gothic" panose="020B0502020202020204" pitchFamily="34" charset="0"/>
                <a:ea typeface="ms gothic" panose="020B0609070205080204" pitchFamily="49" charset="-128"/>
              </a:rPr>
              <a:t>                  From SIT to AGH 6 Students</a:t>
            </a:r>
          </a:p>
          <a:p>
            <a:endParaRPr lang="en-US" altLang="ja-JP" sz="1000" dirty="0">
              <a:solidFill>
                <a:srgbClr val="222222"/>
              </a:solidFill>
              <a:latin typeface="Century Gothic" panose="020B0502020202020204" pitchFamily="34" charset="0"/>
              <a:ea typeface="ms gothic" panose="020B0609070205080204" pitchFamily="49" charset="-128"/>
            </a:endParaRPr>
          </a:p>
          <a:p>
            <a:r>
              <a:rPr lang="en-US" altLang="ja-JP" sz="1000" b="1" dirty="0">
                <a:solidFill>
                  <a:srgbClr val="222222"/>
                </a:solidFill>
                <a:latin typeface="Century Gothic" panose="020B0502020202020204" pitchFamily="34" charset="0"/>
                <a:ea typeface="ms gothic" panose="020B0609070205080204" pitchFamily="49" charset="-128"/>
              </a:rPr>
              <a:t>AY 2014</a:t>
            </a:r>
            <a:r>
              <a:rPr lang="ja-JP" altLang="en-US" sz="1000" b="1" dirty="0">
                <a:solidFill>
                  <a:srgbClr val="222222"/>
                </a:solidFill>
                <a:latin typeface="Century Gothic" panose="020B0502020202020204" pitchFamily="34" charset="0"/>
                <a:ea typeface="ms gothic" panose="020B0609070205080204" pitchFamily="49" charset="-128"/>
              </a:rPr>
              <a:t>：</a:t>
            </a:r>
            <a:r>
              <a:rPr lang="en-US" altLang="ja-JP" sz="1000" dirty="0">
                <a:solidFill>
                  <a:srgbClr val="222222"/>
                </a:solidFill>
                <a:latin typeface="Century Gothic" panose="020B0502020202020204" pitchFamily="34" charset="0"/>
                <a:ea typeface="ms gothic" panose="020B0609070205080204" pitchFamily="49" charset="-128"/>
              </a:rPr>
              <a:t>From AGH to SIT 7 Students</a:t>
            </a:r>
          </a:p>
          <a:p>
            <a:r>
              <a:rPr lang="en-US" altLang="ja-JP" sz="1000" dirty="0">
                <a:solidFill>
                  <a:srgbClr val="222222"/>
                </a:solidFill>
                <a:latin typeface="Century Gothic" panose="020B0502020202020204" pitchFamily="34" charset="0"/>
                <a:ea typeface="ms gothic" panose="020B0609070205080204" pitchFamily="49" charset="-128"/>
              </a:rPr>
              <a:t>                  From SIT to AGH 17 Students</a:t>
            </a:r>
          </a:p>
          <a:p>
            <a:endParaRPr lang="en-US" altLang="ja-JP" sz="1000" b="1" dirty="0">
              <a:solidFill>
                <a:srgbClr val="222222"/>
              </a:solidFill>
              <a:latin typeface="Century Gothic" panose="020B0502020202020204" pitchFamily="34" charset="0"/>
              <a:ea typeface="ms gothic" panose="020B0609070205080204" pitchFamily="49" charset="-128"/>
            </a:endParaRPr>
          </a:p>
          <a:p>
            <a:r>
              <a:rPr lang="en-US" altLang="ja-JP" sz="1000" b="1" dirty="0">
                <a:solidFill>
                  <a:srgbClr val="222222"/>
                </a:solidFill>
                <a:latin typeface="Century Gothic" panose="020B0502020202020204" pitchFamily="34" charset="0"/>
                <a:ea typeface="ms gothic" panose="020B0609070205080204" pitchFamily="49" charset="-128"/>
              </a:rPr>
              <a:t>AY 2015</a:t>
            </a:r>
            <a:r>
              <a:rPr lang="ja-JP" altLang="en-US" sz="1000" b="1" dirty="0">
                <a:solidFill>
                  <a:srgbClr val="222222"/>
                </a:solidFill>
                <a:latin typeface="Century Gothic" panose="020B0502020202020204" pitchFamily="34" charset="0"/>
                <a:ea typeface="ms gothic" panose="020B0609070205080204" pitchFamily="49" charset="-128"/>
              </a:rPr>
              <a:t>：</a:t>
            </a:r>
            <a:r>
              <a:rPr lang="en-US" altLang="ja-JP" sz="1000" dirty="0">
                <a:solidFill>
                  <a:srgbClr val="222222"/>
                </a:solidFill>
                <a:latin typeface="Century Gothic" panose="020B0502020202020204" pitchFamily="34" charset="0"/>
                <a:ea typeface="ms gothic" panose="020B0609070205080204" pitchFamily="49" charset="-128"/>
              </a:rPr>
              <a:t>From AGH to SIT 23 Students</a:t>
            </a:r>
          </a:p>
          <a:p>
            <a:r>
              <a:rPr lang="en-US" altLang="ja-JP" sz="1000" dirty="0">
                <a:solidFill>
                  <a:srgbClr val="222222"/>
                </a:solidFill>
                <a:latin typeface="Century Gothic" panose="020B0502020202020204" pitchFamily="34" charset="0"/>
                <a:ea typeface="ms gothic" panose="020B0609070205080204" pitchFamily="49" charset="-128"/>
              </a:rPr>
              <a:t>                  From SIT to AGH 10 Students</a:t>
            </a:r>
          </a:p>
          <a:p>
            <a:endParaRPr lang="en-US" altLang="ja-JP" sz="1000" dirty="0">
              <a:solidFill>
                <a:srgbClr val="222222"/>
              </a:solidFill>
              <a:latin typeface="Century Gothic" panose="020B0502020202020204" pitchFamily="34" charset="0"/>
              <a:ea typeface="ms gothic" panose="020B0609070205080204" pitchFamily="49" charset="-128"/>
            </a:endParaRPr>
          </a:p>
          <a:p>
            <a:r>
              <a:rPr lang="en-US" altLang="ja-JP" sz="1000" b="1" dirty="0">
                <a:solidFill>
                  <a:srgbClr val="222222"/>
                </a:solidFill>
                <a:latin typeface="Century Gothic" panose="020B0502020202020204" pitchFamily="34" charset="0"/>
                <a:ea typeface="ms gothic" panose="020B0609070205080204" pitchFamily="49" charset="-128"/>
              </a:rPr>
              <a:t>AY 2016</a:t>
            </a:r>
            <a:r>
              <a:rPr lang="ja-JP" altLang="en-US" sz="1000" b="1" dirty="0">
                <a:solidFill>
                  <a:srgbClr val="222222"/>
                </a:solidFill>
                <a:latin typeface="Century Gothic" panose="020B0502020202020204" pitchFamily="34" charset="0"/>
                <a:ea typeface="ms gothic" panose="020B0609070205080204" pitchFamily="49" charset="-128"/>
              </a:rPr>
              <a:t>：</a:t>
            </a:r>
            <a:r>
              <a:rPr lang="en-US" altLang="ja-JP" sz="1000" dirty="0">
                <a:solidFill>
                  <a:srgbClr val="222222"/>
                </a:solidFill>
                <a:latin typeface="Century Gothic" panose="020B0502020202020204" pitchFamily="34" charset="0"/>
                <a:ea typeface="ms gothic" panose="020B0609070205080204" pitchFamily="49" charset="-128"/>
              </a:rPr>
              <a:t>From AGH to SIT 15 Students</a:t>
            </a:r>
          </a:p>
          <a:p>
            <a:r>
              <a:rPr lang="en-US" altLang="ja-JP" sz="1000" dirty="0">
                <a:solidFill>
                  <a:srgbClr val="222222"/>
                </a:solidFill>
                <a:latin typeface="Century Gothic" panose="020B0502020202020204" pitchFamily="34" charset="0"/>
                <a:ea typeface="ms gothic" panose="020B0609070205080204" pitchFamily="49" charset="-128"/>
              </a:rPr>
              <a:t>                  From SIT to AGH 14 Students</a:t>
            </a:r>
          </a:p>
          <a:p>
            <a:endParaRPr lang="en-US" altLang="ja-JP" sz="1000" b="1" dirty="0">
              <a:solidFill>
                <a:srgbClr val="222222"/>
              </a:solidFill>
              <a:latin typeface="Century Gothic" panose="020B0502020202020204" pitchFamily="34" charset="0"/>
              <a:ea typeface="ms gothic" panose="020B0609070205080204" pitchFamily="49" charset="-128"/>
            </a:endParaRPr>
          </a:p>
          <a:p>
            <a:r>
              <a:rPr lang="en-US" altLang="ja-JP" sz="1000" b="1" dirty="0">
                <a:solidFill>
                  <a:srgbClr val="222222"/>
                </a:solidFill>
                <a:latin typeface="Century Gothic" panose="020B0502020202020204" pitchFamily="34" charset="0"/>
                <a:ea typeface="ms gothic" panose="020B0609070205080204" pitchFamily="49" charset="-128"/>
              </a:rPr>
              <a:t>AY 2017</a:t>
            </a:r>
            <a:r>
              <a:rPr lang="ja-JP" altLang="en-US" sz="1000" b="1" dirty="0">
                <a:solidFill>
                  <a:srgbClr val="222222"/>
                </a:solidFill>
                <a:latin typeface="Century Gothic" panose="020B0502020202020204" pitchFamily="34" charset="0"/>
                <a:ea typeface="ms gothic" panose="020B0609070205080204" pitchFamily="49" charset="-128"/>
              </a:rPr>
              <a:t>：</a:t>
            </a:r>
            <a:r>
              <a:rPr lang="en-US" altLang="ja-JP" sz="1000" dirty="0">
                <a:solidFill>
                  <a:srgbClr val="222222"/>
                </a:solidFill>
                <a:latin typeface="Century Gothic" panose="020B0502020202020204" pitchFamily="34" charset="0"/>
                <a:ea typeface="ms gothic" panose="020B0609070205080204" pitchFamily="49" charset="-128"/>
              </a:rPr>
              <a:t>From AGH to SIT 12 Students</a:t>
            </a:r>
          </a:p>
          <a:p>
            <a:r>
              <a:rPr lang="en-US" altLang="ja-JP" sz="1000" dirty="0">
                <a:solidFill>
                  <a:srgbClr val="222222"/>
                </a:solidFill>
                <a:latin typeface="Century Gothic" panose="020B0502020202020204" pitchFamily="34" charset="0"/>
                <a:ea typeface="ms gothic" panose="020B0609070205080204" pitchFamily="49" charset="-128"/>
              </a:rPr>
              <a:t>                  From SIT to AGH 6 Students</a:t>
            </a:r>
          </a:p>
          <a:p>
            <a:endParaRPr lang="en-US" altLang="ja-JP" sz="1000" dirty="0">
              <a:solidFill>
                <a:srgbClr val="222222"/>
              </a:solidFill>
              <a:latin typeface="Century Gothic" panose="020B0502020202020204" pitchFamily="34" charset="0"/>
              <a:ea typeface="ms gothic" panose="020B0609070205080204" pitchFamily="49" charset="-128"/>
            </a:endParaRPr>
          </a:p>
          <a:p>
            <a:r>
              <a:rPr lang="en-US" altLang="ja-JP" sz="1000" b="1" dirty="0">
                <a:solidFill>
                  <a:srgbClr val="222222"/>
                </a:solidFill>
                <a:latin typeface="Century Gothic" panose="020B0502020202020204" pitchFamily="34" charset="0"/>
                <a:ea typeface="ms gothic" panose="020B0609070205080204" pitchFamily="49" charset="-128"/>
              </a:rPr>
              <a:t>AY 2018</a:t>
            </a:r>
            <a:r>
              <a:rPr lang="ja-JP" altLang="en-US" sz="1000" b="1" dirty="0">
                <a:solidFill>
                  <a:srgbClr val="222222"/>
                </a:solidFill>
                <a:latin typeface="Century Gothic" panose="020B0502020202020204" pitchFamily="34" charset="0"/>
                <a:ea typeface="ms gothic" panose="020B0609070205080204" pitchFamily="49" charset="-128"/>
              </a:rPr>
              <a:t>：</a:t>
            </a:r>
            <a:r>
              <a:rPr lang="en-US" altLang="ja-JP" sz="1000" dirty="0">
                <a:solidFill>
                  <a:srgbClr val="222222"/>
                </a:solidFill>
                <a:latin typeface="Century Gothic" panose="020B0502020202020204" pitchFamily="34" charset="0"/>
                <a:ea typeface="ms gothic" panose="020B0609070205080204" pitchFamily="49" charset="-128"/>
              </a:rPr>
              <a:t>From AGH to SIT 12 Students</a:t>
            </a:r>
          </a:p>
          <a:p>
            <a:r>
              <a:rPr lang="en-US" altLang="ja-JP" sz="1000" dirty="0">
                <a:solidFill>
                  <a:srgbClr val="222222"/>
                </a:solidFill>
                <a:latin typeface="Century Gothic" panose="020B0502020202020204" pitchFamily="34" charset="0"/>
                <a:ea typeface="ms gothic" panose="020B0609070205080204" pitchFamily="49" charset="-128"/>
              </a:rPr>
              <a:t>              </a:t>
            </a:r>
            <a:r>
              <a:rPr lang="ja-JP" altLang="en-US" sz="1000" dirty="0">
                <a:solidFill>
                  <a:srgbClr val="222222"/>
                </a:solidFill>
                <a:latin typeface="Century Gothic" panose="020B0502020202020204" pitchFamily="34" charset="0"/>
                <a:ea typeface="ms gothic" panose="020B0609070205080204" pitchFamily="49" charset="-128"/>
              </a:rPr>
              <a:t>   </a:t>
            </a:r>
            <a:r>
              <a:rPr lang="en-US" altLang="ja-JP" sz="1000" dirty="0">
                <a:solidFill>
                  <a:srgbClr val="222222"/>
                </a:solidFill>
                <a:latin typeface="Century Gothic" panose="020B0502020202020204" pitchFamily="34" charset="0"/>
                <a:ea typeface="ms gothic" panose="020B0609070205080204" pitchFamily="49" charset="-128"/>
              </a:rPr>
              <a:t> From SIT to AGH 11 Students</a:t>
            </a:r>
            <a:endParaRPr lang="ja-JP" altLang="en-US" sz="1000" b="0" i="0" dirty="0">
              <a:solidFill>
                <a:srgbClr val="222222"/>
              </a:solidFill>
              <a:effectLst/>
              <a:latin typeface="Century Gothic" panose="020B0502020202020204" pitchFamily="34" charset="0"/>
              <a:ea typeface="ms gothic" panose="020B0609070205080204" pitchFamily="49" charset="-128"/>
            </a:endParaRPr>
          </a:p>
        </p:txBody>
      </p:sp>
      <p:pic>
        <p:nvPicPr>
          <p:cNvPr id="17" name="Picture 3" descr="A group of people sitting at a table looking at a computer&#10;&#10;Description automatically generated">
            <a:extLst>
              <a:ext uri="{FF2B5EF4-FFF2-40B4-BE49-F238E27FC236}">
                <a16:creationId xmlns:a16="http://schemas.microsoft.com/office/drawing/2014/main" id="{03C94A7B-196F-624B-B02A-1EBD32BC96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73" t="18714" r="11890" b="17891"/>
          <a:stretch/>
        </p:blipFill>
        <p:spPr>
          <a:xfrm>
            <a:off x="2954472" y="3764560"/>
            <a:ext cx="2072019" cy="1299951"/>
          </a:xfrm>
          <a:prstGeom prst="rect">
            <a:avLst/>
          </a:prstGeom>
        </p:spPr>
      </p:pic>
      <p:sp>
        <p:nvSpPr>
          <p:cNvPr id="3" name="正方形/長方形 2"/>
          <p:cNvSpPr/>
          <p:nvPr/>
        </p:nvSpPr>
        <p:spPr>
          <a:xfrm>
            <a:off x="6364468" y="528752"/>
            <a:ext cx="1382110" cy="461665"/>
          </a:xfrm>
          <a:prstGeom prst="rect">
            <a:avLst/>
          </a:prstGeom>
        </p:spPr>
        <p:txBody>
          <a:bodyPr wrap="none">
            <a:spAutoFit/>
          </a:bodyPr>
          <a:lstStyle/>
          <a:p>
            <a:r>
              <a:rPr lang="en-US" altLang="ja-JP" sz="2400" b="1" dirty="0">
                <a:solidFill>
                  <a:srgbClr val="222222"/>
                </a:solidFill>
                <a:latin typeface="Century Gothic" panose="020B0502020202020204" pitchFamily="34" charset="0"/>
                <a:ea typeface="ms gothic" panose="020B0609070205080204" pitchFamily="49" charset="-128"/>
              </a:rPr>
              <a:t>AY 2019</a:t>
            </a:r>
            <a:endParaRPr lang="ja-JP" altLang="en-US" sz="2400" dirty="0"/>
          </a:p>
        </p:txBody>
      </p:sp>
      <p:sp>
        <p:nvSpPr>
          <p:cNvPr id="21" name="正方形/長方形 20"/>
          <p:cNvSpPr/>
          <p:nvPr/>
        </p:nvSpPr>
        <p:spPr>
          <a:xfrm>
            <a:off x="5366079" y="4085209"/>
            <a:ext cx="3806952" cy="1169551"/>
          </a:xfrm>
          <a:prstGeom prst="rect">
            <a:avLst/>
          </a:prstGeom>
        </p:spPr>
        <p:txBody>
          <a:bodyPr wrap="square">
            <a:spAutoFit/>
          </a:bodyPr>
          <a:lstStyle/>
          <a:p>
            <a:pPr algn="ctr"/>
            <a:endParaRPr lang="en-US" altLang="ja-JP" sz="1400" b="1" dirty="0">
              <a:latin typeface="Century Gothic" panose="020B0502020202020204" pitchFamily="34" charset="0"/>
            </a:endParaRPr>
          </a:p>
          <a:p>
            <a:r>
              <a:rPr lang="en-US" altLang="ja-JP" sz="1400" b="1" dirty="0">
                <a:latin typeface="Century Gothic" panose="020B0502020202020204" pitchFamily="34" charset="0"/>
              </a:rPr>
              <a:t>Sandwich</a:t>
            </a:r>
            <a:r>
              <a:rPr lang="ja-JP" altLang="en-US" sz="1400" b="1" dirty="0">
                <a:latin typeface="Century Gothic" panose="020B0502020202020204" pitchFamily="34" charset="0"/>
              </a:rPr>
              <a:t> </a:t>
            </a:r>
            <a:r>
              <a:rPr lang="en-US" altLang="ja-JP" sz="1400" b="1" dirty="0">
                <a:latin typeface="Century Gothic" panose="020B0502020202020204" pitchFamily="34" charset="0"/>
              </a:rPr>
              <a:t>Program: </a:t>
            </a:r>
            <a:r>
              <a:rPr lang="en-US" altLang="ja-JP" sz="1400" dirty="0">
                <a:latin typeface="Arial" panose="020B0604020202020204" pitchFamily="34" charset="0"/>
                <a:cs typeface="Arial" panose="020B0604020202020204" pitchFamily="34" charset="0"/>
              </a:rPr>
              <a:t>1 Student</a:t>
            </a:r>
            <a:endParaRPr lang="en-US" altLang="ja-JP" sz="1400" b="1" dirty="0">
              <a:latin typeface="Century Gothic" panose="020B0502020202020204" pitchFamily="34" charset="0"/>
            </a:endParaRPr>
          </a:p>
          <a:p>
            <a:r>
              <a:rPr lang="en-US" altLang="ja-JP" sz="1400" b="1" dirty="0">
                <a:latin typeface="Century Gothic" panose="020B0502020202020204" pitchFamily="34" charset="0"/>
              </a:rPr>
              <a:t>Research Exchange Program:</a:t>
            </a:r>
            <a:r>
              <a:rPr lang="en-US" altLang="ja-JP" sz="1400" dirty="0">
                <a:latin typeface="Arial" panose="020B0604020202020204" pitchFamily="34" charset="0"/>
                <a:cs typeface="Arial" panose="020B0604020202020204" pitchFamily="34" charset="0"/>
              </a:rPr>
              <a:t> 6 Students </a:t>
            </a:r>
            <a:endParaRPr lang="en-US" altLang="ja-JP" sz="1400" b="1" dirty="0">
              <a:latin typeface="Century Gothic" panose="020B0502020202020204" pitchFamily="34" charset="0"/>
            </a:endParaRPr>
          </a:p>
          <a:p>
            <a:pPr algn="ctr"/>
            <a:endParaRPr lang="en-US" altLang="ja-JP" sz="1400" b="1" dirty="0">
              <a:latin typeface="Century Gothic" panose="020B0502020202020204" pitchFamily="34" charset="0"/>
            </a:endParaRPr>
          </a:p>
          <a:p>
            <a:pPr algn="ctr"/>
            <a:endParaRPr lang="en-US" altLang="ja-JP" sz="1400" b="1" dirty="0">
              <a:latin typeface="Century Gothic" panose="020B0502020202020204" pitchFamily="34" charset="0"/>
            </a:endParaRPr>
          </a:p>
        </p:txBody>
      </p:sp>
      <p:sp>
        <p:nvSpPr>
          <p:cNvPr id="26" name="正方形/長方形 25"/>
          <p:cNvSpPr/>
          <p:nvPr/>
        </p:nvSpPr>
        <p:spPr>
          <a:xfrm>
            <a:off x="6263435" y="3852943"/>
            <a:ext cx="1584175" cy="307777"/>
          </a:xfrm>
          <a:prstGeom prst="rect">
            <a:avLst/>
          </a:prstGeom>
        </p:spPr>
        <p:txBody>
          <a:bodyPr wrap="square">
            <a:spAutoFit/>
          </a:bodyPr>
          <a:lstStyle/>
          <a:p>
            <a:r>
              <a:rPr lang="en-US" altLang="ja-JP" sz="1400" b="1" dirty="0">
                <a:latin typeface="Century Gothic" panose="020B0502020202020204" pitchFamily="34" charset="0"/>
              </a:rPr>
              <a:t>From </a:t>
            </a:r>
            <a:r>
              <a:rPr lang="en-US" altLang="ja-JP" sz="1400" b="1" dirty="0">
                <a:solidFill>
                  <a:srgbClr val="00B6C5"/>
                </a:solidFill>
                <a:latin typeface="Century Gothic" panose="020B0502020202020204" pitchFamily="34" charset="0"/>
              </a:rPr>
              <a:t>AGH to SIT</a:t>
            </a:r>
            <a:endParaRPr lang="ja-JP" altLang="en-US" sz="1400" b="1" dirty="0">
              <a:solidFill>
                <a:srgbClr val="00B6C5"/>
              </a:solidFill>
              <a:latin typeface="Century Gothic" panose="020B0502020202020204" pitchFamily="34" charset="0"/>
            </a:endParaRPr>
          </a:p>
        </p:txBody>
      </p:sp>
    </p:spTree>
    <p:extLst>
      <p:ext uri="{BB962C8B-B14F-4D97-AF65-F5344CB8AC3E}">
        <p14:creationId xmlns:p14="http://schemas.microsoft.com/office/powerpoint/2010/main" val="2768588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arallelogram 17">
            <a:extLst>
              <a:ext uri="{FF2B5EF4-FFF2-40B4-BE49-F238E27FC236}">
                <a16:creationId xmlns:a16="http://schemas.microsoft.com/office/drawing/2014/main" id="{DEEA3028-1444-D946-9796-24609598FD27}"/>
              </a:ext>
            </a:extLst>
          </p:cNvPr>
          <p:cNvSpPr/>
          <p:nvPr/>
        </p:nvSpPr>
        <p:spPr>
          <a:xfrm>
            <a:off x="0" y="384691"/>
            <a:ext cx="4134155" cy="252390"/>
          </a:xfrm>
          <a:prstGeom prst="parallelogram">
            <a:avLst/>
          </a:prstGeom>
          <a:solidFill>
            <a:srgbClr val="00B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 name="Picture 9" descr="A picture containing fire&#10;&#10;Description automatically generated">
            <a:extLst>
              <a:ext uri="{FF2B5EF4-FFF2-40B4-BE49-F238E27FC236}">
                <a16:creationId xmlns:a16="http://schemas.microsoft.com/office/drawing/2014/main" id="{BAF4939F-36FC-5E42-83AB-5EAC9E492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68" y="491592"/>
            <a:ext cx="7687270" cy="5423086"/>
          </a:xfrm>
          <a:prstGeom prst="rect">
            <a:avLst/>
          </a:prstGeom>
        </p:spPr>
      </p:pic>
      <p:grpSp>
        <p:nvGrpSpPr>
          <p:cNvPr id="3" name="Group 22">
            <a:extLst>
              <a:ext uri="{FF2B5EF4-FFF2-40B4-BE49-F238E27FC236}">
                <a16:creationId xmlns:a16="http://schemas.microsoft.com/office/drawing/2014/main" id="{D8E742EF-5EA7-0846-86E3-BBEDFD1DEC87}"/>
              </a:ext>
            </a:extLst>
          </p:cNvPr>
          <p:cNvGrpSpPr/>
          <p:nvPr/>
        </p:nvGrpSpPr>
        <p:grpSpPr>
          <a:xfrm>
            <a:off x="2960190" y="608252"/>
            <a:ext cx="6148314" cy="5423086"/>
            <a:chOff x="2960190" y="608252"/>
            <a:chExt cx="6148314" cy="5423086"/>
          </a:xfrm>
        </p:grpSpPr>
        <p:sp>
          <p:nvSpPr>
            <p:cNvPr id="4" name="Triangle 21">
              <a:extLst>
                <a:ext uri="{FF2B5EF4-FFF2-40B4-BE49-F238E27FC236}">
                  <a16:creationId xmlns:a16="http://schemas.microsoft.com/office/drawing/2014/main" id="{5712935D-58F5-3545-84CE-E74F0732F8C2}"/>
                </a:ext>
              </a:extLst>
            </p:cNvPr>
            <p:cNvSpPr/>
            <p:nvPr/>
          </p:nvSpPr>
          <p:spPr>
            <a:xfrm rot="14856123">
              <a:off x="3364891" y="3380033"/>
              <a:ext cx="342725" cy="1152128"/>
            </a:xfrm>
            <a:prstGeom prst="triangle">
              <a:avLst/>
            </a:prstGeom>
            <a:solidFill>
              <a:srgbClr val="006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20" descr="A picture containing text, map&#10;&#10;Description automatically generated">
              <a:extLst>
                <a:ext uri="{FF2B5EF4-FFF2-40B4-BE49-F238E27FC236}">
                  <a16:creationId xmlns:a16="http://schemas.microsoft.com/office/drawing/2014/main" id="{A69E6EFB-130F-584B-AACD-8AB7F8116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418" y="608252"/>
              <a:ext cx="5423086" cy="5423086"/>
            </a:xfrm>
            <a:prstGeom prst="rect">
              <a:avLst/>
            </a:prstGeom>
          </p:spPr>
        </p:pic>
      </p:grpSp>
      <p:pic>
        <p:nvPicPr>
          <p:cNvPr id="6" name="Picture 71" descr="A tall building in a city&#10;&#10;Description automatically generated">
            <a:extLst>
              <a:ext uri="{FF2B5EF4-FFF2-40B4-BE49-F238E27FC236}">
                <a16:creationId xmlns:a16="http://schemas.microsoft.com/office/drawing/2014/main" id="{51CA8631-C3FE-F84A-A7CB-55249DA03D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844" y="3640757"/>
            <a:ext cx="2904795" cy="2509744"/>
          </a:xfrm>
          <a:prstGeom prst="rect">
            <a:avLst/>
          </a:prstGeom>
          <a:effectLst>
            <a:softEdge rad="101600"/>
          </a:effectLst>
        </p:spPr>
      </p:pic>
      <p:pic>
        <p:nvPicPr>
          <p:cNvPr id="7" name="Picture 2" descr="Y:\入試課\パンフ\大学案内\2015年度\12 完成データ\写真データ\honban\_03U6948.JPG">
            <a:extLst>
              <a:ext uri="{FF2B5EF4-FFF2-40B4-BE49-F238E27FC236}">
                <a16:creationId xmlns:a16="http://schemas.microsoft.com/office/drawing/2014/main" id="{01FEBB63-9B21-DE4C-B237-498A611798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416" y="2814987"/>
            <a:ext cx="4398584" cy="29327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正方形/長方形 43">
            <a:extLst>
              <a:ext uri="{FF2B5EF4-FFF2-40B4-BE49-F238E27FC236}">
                <a16:creationId xmlns:a16="http://schemas.microsoft.com/office/drawing/2014/main" id="{B22AFF6A-84E2-7242-A13C-F8234CE6A1D4}"/>
              </a:ext>
            </a:extLst>
          </p:cNvPr>
          <p:cNvSpPr/>
          <p:nvPr/>
        </p:nvSpPr>
        <p:spPr>
          <a:xfrm>
            <a:off x="5705364" y="3470946"/>
            <a:ext cx="345638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2800" b="1"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Shibaura </a:t>
            </a:r>
          </a:p>
          <a:p>
            <a:pPr algn="r"/>
            <a:r>
              <a:rPr kumimoji="1" lang="en-US" altLang="ja-JP"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campus</a:t>
            </a:r>
            <a:endParaRPr kumimoji="1" lang="ja-JP" altLang="en-US"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pic>
        <p:nvPicPr>
          <p:cNvPr id="9" name="Picture 58" descr="A tall building in a city&#10;&#10;Description automatically generated">
            <a:extLst>
              <a:ext uri="{FF2B5EF4-FFF2-40B4-BE49-F238E27FC236}">
                <a16:creationId xmlns:a16="http://schemas.microsoft.com/office/drawing/2014/main" id="{77E69F86-F848-424B-8085-C6E2186544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7748" y="-12862"/>
            <a:ext cx="5334000" cy="2997200"/>
          </a:xfrm>
          <a:prstGeom prst="rect">
            <a:avLst/>
          </a:prstGeom>
          <a:effectLst>
            <a:softEdge rad="101600"/>
          </a:effectLst>
        </p:spPr>
      </p:pic>
      <p:sp>
        <p:nvSpPr>
          <p:cNvPr id="10" name="正方形/長方形 42">
            <a:extLst>
              <a:ext uri="{FF2B5EF4-FFF2-40B4-BE49-F238E27FC236}">
                <a16:creationId xmlns:a16="http://schemas.microsoft.com/office/drawing/2014/main" id="{96D193F5-3E92-0645-9707-03F900779238}"/>
              </a:ext>
            </a:extLst>
          </p:cNvPr>
          <p:cNvSpPr/>
          <p:nvPr/>
        </p:nvSpPr>
        <p:spPr>
          <a:xfrm>
            <a:off x="7158906" y="128271"/>
            <a:ext cx="1839033" cy="874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err="1">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Toyosu</a:t>
            </a:r>
            <a:r>
              <a:rPr kumimoji="1" lang="en-US" altLang="ja-JP" sz="2800" b="1"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a:t>
            </a:r>
            <a:r>
              <a:rPr kumimoji="1" lang="en-US" altLang="ja-JP"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Campus</a:t>
            </a:r>
            <a:endParaRPr kumimoji="1" lang="ja-JP" altLang="en-US"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1" name="正方形/長方形 39">
            <a:extLst>
              <a:ext uri="{FF2B5EF4-FFF2-40B4-BE49-F238E27FC236}">
                <a16:creationId xmlns:a16="http://schemas.microsoft.com/office/drawing/2014/main" id="{F44729BA-59AC-EE41-984D-7F158E160AC9}"/>
              </a:ext>
            </a:extLst>
          </p:cNvPr>
          <p:cNvSpPr/>
          <p:nvPr/>
        </p:nvSpPr>
        <p:spPr>
          <a:xfrm>
            <a:off x="188830" y="2444592"/>
            <a:ext cx="306264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Omiya </a:t>
            </a:r>
            <a:r>
              <a:rPr kumimoji="1" lang="en-US" altLang="ja-JP"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Campus</a:t>
            </a:r>
            <a:endParaRPr kumimoji="1" lang="ja-JP" altLang="en-US"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2" name="TextBox 5">
            <a:extLst>
              <a:ext uri="{FF2B5EF4-FFF2-40B4-BE49-F238E27FC236}">
                <a16:creationId xmlns:a16="http://schemas.microsoft.com/office/drawing/2014/main" id="{D3891295-FA57-5348-85B9-E072F7BBA2C2}"/>
              </a:ext>
            </a:extLst>
          </p:cNvPr>
          <p:cNvSpPr txBox="1"/>
          <p:nvPr/>
        </p:nvSpPr>
        <p:spPr>
          <a:xfrm>
            <a:off x="160900" y="335097"/>
            <a:ext cx="1858202" cy="2092880"/>
          </a:xfrm>
          <a:prstGeom prst="rect">
            <a:avLst/>
          </a:prstGeom>
          <a:noFill/>
        </p:spPr>
        <p:txBody>
          <a:bodyPr wrap="none" rtlCol="0">
            <a:spAutoFit/>
          </a:bodyPr>
          <a:lstStyle/>
          <a:p>
            <a:r>
              <a:rPr lang="x-none" sz="12500" b="1" dirty="0">
                <a:solidFill>
                  <a:srgbClr val="054D3A"/>
                </a:solidFill>
                <a:latin typeface="Century Gothic" panose="020B0502020202020204" pitchFamily="34" charset="0"/>
              </a:rPr>
              <a:t>３</a:t>
            </a:r>
          </a:p>
        </p:txBody>
      </p:sp>
      <p:sp>
        <p:nvSpPr>
          <p:cNvPr id="13" name="Rectangle 1">
            <a:extLst>
              <a:ext uri="{FF2B5EF4-FFF2-40B4-BE49-F238E27FC236}">
                <a16:creationId xmlns:a16="http://schemas.microsoft.com/office/drawing/2014/main" id="{92295E7A-E27D-4247-89A2-B8B812FE09E6}"/>
              </a:ext>
            </a:extLst>
          </p:cNvPr>
          <p:cNvSpPr/>
          <p:nvPr/>
        </p:nvSpPr>
        <p:spPr>
          <a:xfrm>
            <a:off x="1602304" y="782570"/>
            <a:ext cx="3135713" cy="1292662"/>
          </a:xfrm>
          <a:prstGeom prst="rect">
            <a:avLst/>
          </a:prstGeom>
        </p:spPr>
        <p:txBody>
          <a:bodyPr wrap="square">
            <a:spAutoFit/>
          </a:bodyPr>
          <a:lstStyle/>
          <a:p>
            <a:r>
              <a:rPr lang="x-none" sz="2600" b="1" spc="300" dirty="0">
                <a:solidFill>
                  <a:srgbClr val="054D3A"/>
                </a:solidFill>
                <a:latin typeface="Century Gothic" panose="020B0502020202020204" pitchFamily="34" charset="0"/>
              </a:rPr>
              <a:t>CAMPUS</a:t>
            </a:r>
          </a:p>
          <a:p>
            <a:r>
              <a:rPr lang="x-none" sz="2600" b="1" dirty="0">
                <a:latin typeface="Century Gothic" panose="020B0502020202020204" pitchFamily="34" charset="0"/>
              </a:rPr>
              <a:t>Locations in </a:t>
            </a:r>
          </a:p>
          <a:p>
            <a:r>
              <a:rPr lang="x-none" sz="2600" b="1" dirty="0">
                <a:latin typeface="Century Gothic" panose="020B0502020202020204" pitchFamily="34" charset="0"/>
              </a:rPr>
              <a:t>Tokyo Area</a:t>
            </a:r>
          </a:p>
        </p:txBody>
      </p:sp>
      <p:sp>
        <p:nvSpPr>
          <p:cNvPr id="14" name="テキスト ボックス 13"/>
          <p:cNvSpPr txBox="1"/>
          <p:nvPr/>
        </p:nvSpPr>
        <p:spPr>
          <a:xfrm>
            <a:off x="0" y="58764"/>
            <a:ext cx="5334000" cy="1077218"/>
          </a:xfrm>
          <a:prstGeom prst="rect">
            <a:avLst/>
          </a:prstGeom>
        </p:spPr>
        <p:txBody>
          <a:bodyPr vert="horz" lIns="91440" tIns="45720" rIns="91440" bIns="45720" rtlCol="0" anchor="ctr">
            <a:noAutofit/>
          </a:bodyPr>
          <a:lstStyle>
            <a:lvl1pPr>
              <a:spcBef>
                <a:spcPct val="0"/>
              </a:spcBef>
              <a:buNone/>
              <a:defRPr sz="3200" i="1">
                <a:latin typeface="Franklin Gothic Heavy" panose="020B0903020102020204" pitchFamily="34" charset="0"/>
                <a:ea typeface="HGS創英角ｺﾞｼｯｸUB" panose="020B0900000000000000" pitchFamily="50" charset="-128"/>
                <a:cs typeface="Diwani Simple Outline 2" panose="02010400000000000000" pitchFamily="2" charset="-78"/>
              </a:defRPr>
            </a:lvl1pPr>
          </a:lstStyle>
          <a:p>
            <a:r>
              <a:rPr lang="en-US" altLang="ja-JP" sz="3600" b="1" i="0" dirty="0">
                <a:latin typeface="Century Gothic" panose="020B0502020202020204" pitchFamily="34" charset="0"/>
              </a:rPr>
              <a:t>Campus</a:t>
            </a:r>
            <a:r>
              <a:rPr lang="ja-JP" altLang="en-US" sz="3600" b="1" i="0" dirty="0">
                <a:latin typeface="Century Gothic" panose="020B0502020202020204" pitchFamily="34" charset="0"/>
              </a:rPr>
              <a:t> </a:t>
            </a:r>
            <a:r>
              <a:rPr lang="en-US" altLang="ja-JP" sz="3600" b="1" i="0" dirty="0">
                <a:latin typeface="Century Gothic" panose="020B0502020202020204" pitchFamily="34" charset="0"/>
              </a:rPr>
              <a:t>Location</a:t>
            </a:r>
            <a:endParaRPr lang="ja-JP" altLang="en-US" sz="3600" b="1" i="0" dirty="0">
              <a:latin typeface="Century Gothic" panose="020B0502020202020204" pitchFamily="34" charset="0"/>
            </a:endParaRPr>
          </a:p>
          <a:p>
            <a:endParaRPr lang="ja-JP" altLang="en-US" sz="3600" b="1" i="0" dirty="0">
              <a:latin typeface="Century Gothic" panose="020B0502020202020204" pitchFamily="34" charset="0"/>
            </a:endParaRPr>
          </a:p>
        </p:txBody>
      </p:sp>
      <p:cxnSp>
        <p:nvCxnSpPr>
          <p:cNvPr id="15" name="直線コネクタ 41">
            <a:extLst>
              <a:ext uri="{FF2B5EF4-FFF2-40B4-BE49-F238E27FC236}">
                <a16:creationId xmlns:a16="http://schemas.microsoft.com/office/drawing/2014/main" id="{49BA5732-B134-3049-A5D5-CBBDF86FBA0E}"/>
              </a:ext>
            </a:extLst>
          </p:cNvPr>
          <p:cNvCxnSpPr>
            <a:cxnSpLocks/>
          </p:cNvCxnSpPr>
          <p:nvPr/>
        </p:nvCxnSpPr>
        <p:spPr>
          <a:xfrm>
            <a:off x="5594356" y="3370312"/>
            <a:ext cx="1742580" cy="259613"/>
          </a:xfrm>
          <a:prstGeom prst="line">
            <a:avLst/>
          </a:prstGeom>
          <a:ln w="22225" cap="rnd">
            <a:solidFill>
              <a:srgbClr val="FF0000"/>
            </a:solidFill>
            <a:headEnd type="oval" w="lg" len="lg"/>
          </a:ln>
        </p:spPr>
        <p:style>
          <a:lnRef idx="1">
            <a:schemeClr val="accent1"/>
          </a:lnRef>
          <a:fillRef idx="0">
            <a:schemeClr val="accent1"/>
          </a:fillRef>
          <a:effectRef idx="0">
            <a:schemeClr val="accent1"/>
          </a:effectRef>
          <a:fontRef idx="minor">
            <a:schemeClr val="tx1"/>
          </a:fontRef>
        </p:style>
      </p:cxnSp>
      <p:cxnSp>
        <p:nvCxnSpPr>
          <p:cNvPr id="16" name="直線コネクタ 40">
            <a:extLst>
              <a:ext uri="{FF2B5EF4-FFF2-40B4-BE49-F238E27FC236}">
                <a16:creationId xmlns:a16="http://schemas.microsoft.com/office/drawing/2014/main" id="{8A327B3D-FE19-7440-A000-A7202F6B35C6}"/>
              </a:ext>
            </a:extLst>
          </p:cNvPr>
          <p:cNvCxnSpPr>
            <a:cxnSpLocks/>
          </p:cNvCxnSpPr>
          <p:nvPr/>
        </p:nvCxnSpPr>
        <p:spPr>
          <a:xfrm flipV="1">
            <a:off x="6380646" y="943322"/>
            <a:ext cx="1306624" cy="2182149"/>
          </a:xfrm>
          <a:prstGeom prst="line">
            <a:avLst/>
          </a:prstGeom>
          <a:ln w="25400" cap="rnd">
            <a:solidFill>
              <a:srgbClr val="FF0000"/>
            </a:solidFill>
            <a:headEnd type="oval" w="lg" len="lg"/>
          </a:ln>
        </p:spPr>
        <p:style>
          <a:lnRef idx="1">
            <a:schemeClr val="accent1"/>
          </a:lnRef>
          <a:fillRef idx="0">
            <a:schemeClr val="accent1"/>
          </a:fillRef>
          <a:effectRef idx="0">
            <a:schemeClr val="accent1"/>
          </a:effectRef>
          <a:fontRef idx="minor">
            <a:schemeClr val="tx1"/>
          </a:fontRef>
        </p:style>
      </p:cxnSp>
      <p:cxnSp>
        <p:nvCxnSpPr>
          <p:cNvPr id="17" name="直線コネクタ 36">
            <a:extLst>
              <a:ext uri="{FF2B5EF4-FFF2-40B4-BE49-F238E27FC236}">
                <a16:creationId xmlns:a16="http://schemas.microsoft.com/office/drawing/2014/main" id="{7C10D5C1-A8B0-4D4B-8EC2-FB31D2F11CD8}"/>
              </a:ext>
            </a:extLst>
          </p:cNvPr>
          <p:cNvCxnSpPr>
            <a:cxnSpLocks/>
          </p:cNvCxnSpPr>
          <p:nvPr/>
        </p:nvCxnSpPr>
        <p:spPr>
          <a:xfrm flipH="1">
            <a:off x="2672743" y="1815080"/>
            <a:ext cx="3456384" cy="761581"/>
          </a:xfrm>
          <a:prstGeom prst="line">
            <a:avLst/>
          </a:prstGeom>
          <a:ln w="22225" cap="rnd">
            <a:solidFill>
              <a:srgbClr val="FF0000"/>
            </a:solidFill>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50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25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20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20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2000"/>
                                        <p:tgtEl>
                                          <p:spTgt spid="11"/>
                                        </p:tgtEl>
                                      </p:cBhvr>
                                    </p:animEffect>
                                  </p:childTnLst>
                                </p:cTn>
                              </p:par>
                              <p:par>
                                <p:cTn id="17" presetID="9"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2000"/>
                                        <p:tgtEl>
                                          <p:spTgt spid="15"/>
                                        </p:tgtEl>
                                      </p:cBhvr>
                                    </p:animEffect>
                                  </p:childTnLst>
                                </p:cTn>
                              </p:par>
                              <p:par>
                                <p:cTn id="20" presetID="9"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2000"/>
                                        <p:tgtEl>
                                          <p:spTgt spid="16"/>
                                        </p:tgtEl>
                                      </p:cBhvr>
                                    </p:animEffect>
                                  </p:childTnLst>
                                </p:cTn>
                              </p:par>
                              <p:par>
                                <p:cTn id="23" presetID="9"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1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1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dissolve">
                                      <p:cBhvr>
                                        <p:cTn id="40"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pic>
        <p:nvPicPr>
          <p:cNvPr id="4" name="Picture 3" descr="A large building&#10;&#10;Description automatically generated">
            <a:extLst>
              <a:ext uri="{FF2B5EF4-FFF2-40B4-BE49-F238E27FC236}">
                <a16:creationId xmlns:a16="http://schemas.microsoft.com/office/drawing/2014/main" id="{77BA1197-5FF8-2C4A-8F9D-C160066A4A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101"/>
          <a:stretch/>
        </p:blipFill>
        <p:spPr>
          <a:xfrm>
            <a:off x="-180528" y="-16083"/>
            <a:ext cx="10195801" cy="6165304"/>
          </a:xfrm>
          <a:prstGeom prst="rect">
            <a:avLst/>
          </a:prstGeom>
        </p:spPr>
      </p:pic>
      <p:sp>
        <p:nvSpPr>
          <p:cNvPr id="7" name="TextBox 6">
            <a:extLst>
              <a:ext uri="{FF2B5EF4-FFF2-40B4-BE49-F238E27FC236}">
                <a16:creationId xmlns:a16="http://schemas.microsoft.com/office/drawing/2014/main" id="{D1DDAF35-C4B9-224D-80D6-04B19D97579A}"/>
              </a:ext>
            </a:extLst>
          </p:cNvPr>
          <p:cNvSpPr txBox="1"/>
          <p:nvPr/>
        </p:nvSpPr>
        <p:spPr>
          <a:xfrm>
            <a:off x="179512" y="821463"/>
            <a:ext cx="3491122"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This dormitory for International students and Japanese students</a:t>
            </a:r>
            <a:endParaRPr lang="x-none" sz="1600"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67289C2-730D-CB45-864D-2E92CF2CF462}"/>
              </a:ext>
            </a:extLst>
          </p:cNvPr>
          <p:cNvSpPr/>
          <p:nvPr/>
        </p:nvSpPr>
        <p:spPr>
          <a:xfrm>
            <a:off x="156213" y="1556792"/>
            <a:ext cx="3099859" cy="523220"/>
          </a:xfrm>
          <a:prstGeom prst="rect">
            <a:avLst/>
          </a:prstGeom>
        </p:spPr>
        <p:txBody>
          <a:bodyPr wrap="square">
            <a:spAutoFit/>
          </a:bodyPr>
          <a:lstStyle/>
          <a:p>
            <a:pPr marL="285750" indent="-285750">
              <a:buFont typeface="Arial" panose="020B0604020202020204" pitchFamily="34" charset="0"/>
              <a:buChar char="•"/>
            </a:pPr>
            <a:r>
              <a:rPr lang="en-US" sz="1400" dirty="0">
                <a:solidFill>
                  <a:schemeClr val="bg1"/>
                </a:solidFill>
                <a:effectLst/>
                <a:latin typeface="Arial" panose="020B0604020202020204" pitchFamily="34" charset="0"/>
                <a:cs typeface="Arial" panose="020B0604020202020204" pitchFamily="34" charset="0"/>
              </a:rPr>
              <a:t>Five story concrete building</a:t>
            </a:r>
          </a:p>
          <a:p>
            <a:pPr marL="285750" indent="-285750">
              <a:buFont typeface="Arial" panose="020B0604020202020204" pitchFamily="34" charset="0"/>
              <a:buChar char="•"/>
            </a:pPr>
            <a:r>
              <a:rPr lang="en-US" sz="1400" dirty="0">
                <a:solidFill>
                  <a:schemeClr val="bg1"/>
                </a:solidFill>
                <a:effectLst/>
                <a:latin typeface="Arial" panose="020B0604020202020204" pitchFamily="34" charset="0"/>
                <a:cs typeface="Arial" panose="020B0604020202020204" pitchFamily="34" charset="0"/>
              </a:rPr>
              <a:t>122 rooms</a:t>
            </a:r>
            <a:endParaRPr lang="x-none" sz="1400" dirty="0">
              <a:solidFill>
                <a:schemeClr val="bg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30E84AF8-07EB-8845-9522-7DF4DE78303E}"/>
              </a:ext>
            </a:extLst>
          </p:cNvPr>
          <p:cNvGrpSpPr/>
          <p:nvPr/>
        </p:nvGrpSpPr>
        <p:grpSpPr>
          <a:xfrm>
            <a:off x="3275856" y="4651396"/>
            <a:ext cx="5733468" cy="800366"/>
            <a:chOff x="-180637" y="184489"/>
            <a:chExt cx="5733468" cy="800366"/>
          </a:xfrm>
        </p:grpSpPr>
        <p:grpSp>
          <p:nvGrpSpPr>
            <p:cNvPr id="20" name="Group 19">
              <a:extLst>
                <a:ext uri="{FF2B5EF4-FFF2-40B4-BE49-F238E27FC236}">
                  <a16:creationId xmlns:a16="http://schemas.microsoft.com/office/drawing/2014/main" id="{F5C8B7E6-C984-FF43-AE81-023B551A1952}"/>
                </a:ext>
              </a:extLst>
            </p:cNvPr>
            <p:cNvGrpSpPr/>
            <p:nvPr/>
          </p:nvGrpSpPr>
          <p:grpSpPr>
            <a:xfrm>
              <a:off x="0" y="184489"/>
              <a:ext cx="5436096" cy="800366"/>
              <a:chOff x="0" y="230729"/>
              <a:chExt cx="5436096" cy="800366"/>
            </a:xfrm>
          </p:grpSpPr>
          <p:sp>
            <p:nvSpPr>
              <p:cNvPr id="19" name="Rectangle 18">
                <a:extLst>
                  <a:ext uri="{FF2B5EF4-FFF2-40B4-BE49-F238E27FC236}">
                    <a16:creationId xmlns:a16="http://schemas.microsoft.com/office/drawing/2014/main" id="{4517E994-418E-044C-BC5D-40BB463EC3F7}"/>
                  </a:ext>
                </a:extLst>
              </p:cNvPr>
              <p:cNvSpPr/>
              <p:nvPr/>
            </p:nvSpPr>
            <p:spPr>
              <a:xfrm>
                <a:off x="0" y="323209"/>
                <a:ext cx="5436096" cy="707886"/>
              </a:xfrm>
              <a:prstGeom prst="rect">
                <a:avLst/>
              </a:prstGeom>
              <a:solidFill>
                <a:srgbClr val="086F6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Rectangle 13">
                <a:extLst>
                  <a:ext uri="{FF2B5EF4-FFF2-40B4-BE49-F238E27FC236}">
                    <a16:creationId xmlns:a16="http://schemas.microsoft.com/office/drawing/2014/main" id="{BA609011-04D1-E94A-80C4-7212506C4501}"/>
                  </a:ext>
                </a:extLst>
              </p:cNvPr>
              <p:cNvSpPr/>
              <p:nvPr/>
            </p:nvSpPr>
            <p:spPr>
              <a:xfrm>
                <a:off x="0" y="230729"/>
                <a:ext cx="5372195" cy="707886"/>
              </a:xfrm>
              <a:prstGeom prst="rect">
                <a:avLst/>
              </a:prstGeom>
              <a:solidFill>
                <a:srgbClr val="00B0A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6" name="TextBox 5">
              <a:extLst>
                <a:ext uri="{FF2B5EF4-FFF2-40B4-BE49-F238E27FC236}">
                  <a16:creationId xmlns:a16="http://schemas.microsoft.com/office/drawing/2014/main" id="{592A0DF7-4B5F-954D-84AD-DAB9D3DB2912}"/>
                </a:ext>
              </a:extLst>
            </p:cNvPr>
            <p:cNvSpPr txBox="1"/>
            <p:nvPr/>
          </p:nvSpPr>
          <p:spPr>
            <a:xfrm>
              <a:off x="-180637" y="226738"/>
              <a:ext cx="5733468" cy="707886"/>
            </a:xfrm>
            <a:prstGeom prst="rect">
              <a:avLst/>
            </a:prstGeom>
            <a:noFill/>
          </p:spPr>
          <p:txBody>
            <a:bodyPr wrap="square" rtlCol="0">
              <a:spAutoFit/>
            </a:bodyPr>
            <a:lstStyle/>
            <a:p>
              <a:pPr algn="ctr"/>
              <a:r>
                <a:rPr lang="en-US" sz="4000" b="1" dirty="0">
                  <a:solidFill>
                    <a:schemeClr val="bg1"/>
                  </a:solidFill>
                  <a:effectLst>
                    <a:outerShdw dist="50800" sx="1000" sy="1000" algn="ctr" rotWithShape="0">
                      <a:srgbClr val="000000"/>
                    </a:outerShdw>
                  </a:effectLst>
                  <a:latin typeface="Century Gothic" panose="020B0502020202020204" pitchFamily="34" charset="0"/>
                </a:rPr>
                <a:t>SIT Global Dormitory</a:t>
              </a:r>
            </a:p>
          </p:txBody>
        </p:sp>
      </p:grpSp>
    </p:spTree>
    <p:extLst>
      <p:ext uri="{BB962C8B-B14F-4D97-AF65-F5344CB8AC3E}">
        <p14:creationId xmlns:p14="http://schemas.microsoft.com/office/powerpoint/2010/main" val="254849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indoor, kitchen, sitting, person&#10;&#10;Description automatically generated">
            <a:extLst>
              <a:ext uri="{FF2B5EF4-FFF2-40B4-BE49-F238E27FC236}">
                <a16:creationId xmlns:a16="http://schemas.microsoft.com/office/drawing/2014/main" id="{3ED2AF62-BF29-0243-81A0-311D0FD0BC86}"/>
              </a:ext>
            </a:extLst>
          </p:cNvPr>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t="26549"/>
          <a:stretch/>
        </p:blipFill>
        <p:spPr>
          <a:xfrm>
            <a:off x="-795410" y="0"/>
            <a:ext cx="11059363" cy="3247763"/>
          </a:xfrm>
          <a:prstGeom prst="rect">
            <a:avLst/>
          </a:prstGeom>
        </p:spPr>
      </p:pic>
      <p:sp>
        <p:nvSpPr>
          <p:cNvPr id="7" name="スライド番号プレースホルダー 2"/>
          <p:cNvSpPr txBox="1">
            <a:spLocks/>
          </p:cNvSpPr>
          <p:nvPr/>
        </p:nvSpPr>
        <p:spPr>
          <a:xfrm>
            <a:off x="6974904" y="6520259"/>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50C89631-62C1-4E35-B94E-7BBF1800D043}" type="slidenum">
              <a:rPr lang="ja-JP" altLang="en-US" sz="1200" smtClean="0">
                <a:solidFill>
                  <a:schemeClr val="bg1">
                    <a:lumMod val="75000"/>
                  </a:schemeClr>
                </a:solidFill>
              </a:rPr>
              <a:pPr algn="r"/>
              <a:t>3</a:t>
            </a:fld>
            <a:endParaRPr lang="ja-JP" altLang="en-US" sz="1200" dirty="0">
              <a:solidFill>
                <a:schemeClr val="bg1">
                  <a:lumMod val="75000"/>
                </a:schemeClr>
              </a:solidFill>
            </a:endParaRPr>
          </a:p>
        </p:txBody>
      </p:sp>
      <p:grpSp>
        <p:nvGrpSpPr>
          <p:cNvPr id="3" name="グループ化 2"/>
          <p:cNvGrpSpPr/>
          <p:nvPr/>
        </p:nvGrpSpPr>
        <p:grpSpPr>
          <a:xfrm>
            <a:off x="94906" y="3874688"/>
            <a:ext cx="5585845" cy="1540038"/>
            <a:chOff x="4943856" y="3637561"/>
            <a:chExt cx="3578317" cy="1296529"/>
          </a:xfrm>
        </p:grpSpPr>
        <p:sp>
          <p:nvSpPr>
            <p:cNvPr id="2" name="正方形/長方形 1"/>
            <p:cNvSpPr/>
            <p:nvPr/>
          </p:nvSpPr>
          <p:spPr>
            <a:xfrm>
              <a:off x="4943856" y="3637562"/>
              <a:ext cx="3292032" cy="1296528"/>
            </a:xfrm>
            <a:prstGeom prst="rect">
              <a:avLst/>
            </a:prstGeom>
          </p:spPr>
          <p:txBody>
            <a:bodyPr wrap="square">
              <a:spAutoFit/>
            </a:bodyPr>
            <a:lstStyle/>
            <a:p>
              <a:pPr>
                <a:lnSpc>
                  <a:spcPts val="2320"/>
                </a:lnSpc>
              </a:pPr>
              <a:r>
                <a:rPr lang="en-US" altLang="ja-JP" sz="1700" dirty="0">
                  <a:latin typeface="Arial" panose="020B0604020202020204" pitchFamily="34" charset="0"/>
                  <a:ea typeface="ＭＳ Ｐゴシック" charset="-128"/>
                  <a:cs typeface="Arial" panose="020B0604020202020204" pitchFamily="34" charset="0"/>
                </a:rPr>
                <a:t>College of </a:t>
              </a:r>
              <a:r>
                <a:rPr lang="en-US" altLang="ja-JP" sz="1700" b="1" dirty="0">
                  <a:latin typeface="Arial" panose="020B0604020202020204" pitchFamily="34" charset="0"/>
                  <a:ea typeface="ＭＳ Ｐゴシック" charset="-128"/>
                  <a:cs typeface="Arial" panose="020B0604020202020204" pitchFamily="34" charset="0"/>
                </a:rPr>
                <a:t>Engineering</a:t>
              </a:r>
              <a:endParaRPr lang="en-US" altLang="ja-JP" sz="1700" dirty="0">
                <a:latin typeface="Arial" panose="020B0604020202020204" pitchFamily="34" charset="0"/>
                <a:ea typeface="ＭＳ Ｐゴシック" charset="-128"/>
                <a:cs typeface="Arial" panose="020B0604020202020204" pitchFamily="34" charset="0"/>
              </a:endParaRPr>
            </a:p>
            <a:p>
              <a:pPr>
                <a:lnSpc>
                  <a:spcPts val="2320"/>
                </a:lnSpc>
              </a:pPr>
              <a:r>
                <a:rPr lang="en-US" altLang="ja-JP" sz="1700" dirty="0">
                  <a:latin typeface="Arial" panose="020B0604020202020204" pitchFamily="34" charset="0"/>
                  <a:ea typeface="ＭＳ Ｐゴシック" charset="-128"/>
                  <a:cs typeface="Arial" panose="020B0604020202020204" pitchFamily="34" charset="0"/>
                </a:rPr>
                <a:t>School of </a:t>
              </a:r>
              <a:r>
                <a:rPr lang="en-US" altLang="ja-JP" sz="1700" b="1" dirty="0">
                  <a:latin typeface="Arial" panose="020B0604020202020204" pitchFamily="34" charset="0"/>
                  <a:ea typeface="ＭＳ Ｐゴシック" charset="-128"/>
                  <a:cs typeface="Arial" panose="020B0604020202020204" pitchFamily="34" charset="0"/>
                </a:rPr>
                <a:t>Architecture</a:t>
              </a:r>
              <a:endParaRPr lang="en-US" altLang="ja-JP" sz="1700" b="1" i="1" dirty="0">
                <a:latin typeface="Arial" panose="020B0604020202020204" pitchFamily="34" charset="0"/>
                <a:ea typeface="ＭＳ Ｐゴシック" charset="-128"/>
                <a:cs typeface="Arial" panose="020B0604020202020204" pitchFamily="34" charset="0"/>
              </a:endParaRPr>
            </a:p>
            <a:p>
              <a:pPr>
                <a:lnSpc>
                  <a:spcPts val="2320"/>
                </a:lnSpc>
              </a:pPr>
              <a:r>
                <a:rPr lang="en-US" altLang="ja-JP" sz="1700" dirty="0">
                  <a:latin typeface="Arial" panose="020B0604020202020204" pitchFamily="34" charset="0"/>
                  <a:ea typeface="ＭＳ Ｐゴシック" charset="-128"/>
                  <a:cs typeface="Arial" panose="020B0604020202020204" pitchFamily="34" charset="0"/>
                </a:rPr>
                <a:t>College of </a:t>
              </a:r>
              <a:r>
                <a:rPr lang="en-US" altLang="ja-JP" sz="1700" b="1" dirty="0">
                  <a:latin typeface="Arial" panose="020B0604020202020204" pitchFamily="34" charset="0"/>
                  <a:ea typeface="ＭＳ Ｐゴシック" charset="-128"/>
                  <a:cs typeface="Arial" panose="020B0604020202020204" pitchFamily="34" charset="0"/>
                </a:rPr>
                <a:t>Systems Engineering and Science</a:t>
              </a:r>
              <a:r>
                <a:rPr lang="ja-JP" altLang="en-US" sz="1700" b="1" dirty="0">
                  <a:latin typeface="Arial" panose="020B0604020202020204" pitchFamily="34" charset="0"/>
                  <a:ea typeface="ＭＳ Ｐゴシック" charset="-128"/>
                  <a:cs typeface="Arial" panose="020B0604020202020204" pitchFamily="34" charset="0"/>
                </a:rPr>
                <a:t>  </a:t>
              </a:r>
              <a:r>
                <a:rPr lang="en-US" altLang="ja-JP" sz="1700" dirty="0">
                  <a:latin typeface="Arial" panose="020B0604020202020204" pitchFamily="34" charset="0"/>
                  <a:ea typeface="ＭＳ Ｐゴシック" charset="-128"/>
                  <a:cs typeface="Arial" panose="020B0604020202020204" pitchFamily="34" charset="0"/>
                </a:rPr>
                <a:t>College of </a:t>
              </a:r>
              <a:r>
                <a:rPr lang="en-US" altLang="ja-JP" sz="1700" b="1" dirty="0">
                  <a:latin typeface="Arial" panose="020B0604020202020204" pitchFamily="34" charset="0"/>
                  <a:ea typeface="ＭＳ Ｐゴシック" charset="-128"/>
                  <a:cs typeface="Arial" panose="020B0604020202020204" pitchFamily="34" charset="0"/>
                </a:rPr>
                <a:t>Engineering and Design</a:t>
              </a:r>
              <a:endParaRPr lang="en-US" altLang="ja-JP" sz="1700" b="1" i="1" dirty="0">
                <a:latin typeface="Arial" panose="020B0604020202020204" pitchFamily="34" charset="0"/>
                <a:ea typeface="ＭＳ Ｐゴシック" charset="-128"/>
                <a:cs typeface="Arial" panose="020B0604020202020204" pitchFamily="34" charset="0"/>
              </a:endParaRPr>
            </a:p>
            <a:p>
              <a:pPr>
                <a:lnSpc>
                  <a:spcPts val="2320"/>
                </a:lnSpc>
              </a:pPr>
              <a:r>
                <a:rPr lang="en-US" altLang="ja-JP" sz="1700" dirty="0">
                  <a:latin typeface="Arial" panose="020B0604020202020204" pitchFamily="34" charset="0"/>
                  <a:ea typeface="ＭＳ Ｐゴシック" charset="-128"/>
                  <a:cs typeface="Arial" panose="020B0604020202020204" pitchFamily="34" charset="0"/>
                </a:rPr>
                <a:t>Graduate School</a:t>
              </a:r>
              <a:endParaRPr lang="ja-JP" altLang="en-US" sz="1700" b="1" i="1" dirty="0">
                <a:latin typeface="Arial" panose="020B0604020202020204" pitchFamily="34" charset="0"/>
                <a:cs typeface="Arial" panose="020B0604020202020204" pitchFamily="34" charset="0"/>
              </a:endParaRPr>
            </a:p>
          </p:txBody>
        </p:sp>
        <p:sp>
          <p:nvSpPr>
            <p:cNvPr id="13" name="正方形/長方形 12"/>
            <p:cNvSpPr/>
            <p:nvPr/>
          </p:nvSpPr>
          <p:spPr>
            <a:xfrm>
              <a:off x="7505387" y="3637561"/>
              <a:ext cx="1016786" cy="1296528"/>
            </a:xfrm>
            <a:prstGeom prst="rect">
              <a:avLst/>
            </a:prstGeom>
          </p:spPr>
          <p:txBody>
            <a:bodyPr wrap="square">
              <a:spAutoFit/>
            </a:bodyPr>
            <a:lstStyle/>
            <a:p>
              <a:pPr algn="r">
                <a:lnSpc>
                  <a:spcPts val="2320"/>
                </a:lnSpc>
              </a:pPr>
              <a:r>
                <a:rPr lang="en-US" altLang="ja-JP" sz="1700" b="1" dirty="0">
                  <a:latin typeface="Century Gothic" panose="020B0502020202020204" pitchFamily="34" charset="0"/>
                  <a:ea typeface="ＭＳ Ｐゴシック" charset="-128"/>
                  <a:cs typeface="Arial" panose="020B0604020202020204" pitchFamily="34" charset="0"/>
                </a:rPr>
                <a:t>4,255</a:t>
              </a:r>
            </a:p>
            <a:p>
              <a:pPr algn="r">
                <a:lnSpc>
                  <a:spcPts val="2320"/>
                </a:lnSpc>
              </a:pPr>
              <a:r>
                <a:rPr lang="en-US" altLang="ja-JP" sz="1700" b="1" dirty="0">
                  <a:latin typeface="Century Gothic" panose="020B0502020202020204" pitchFamily="34" charset="0"/>
                  <a:ea typeface="ＭＳ Ｐゴシック" charset="-128"/>
                  <a:cs typeface="Arial" panose="020B0604020202020204" pitchFamily="34" charset="0"/>
                </a:rPr>
                <a:t>997</a:t>
              </a:r>
            </a:p>
            <a:p>
              <a:pPr algn="r">
                <a:lnSpc>
                  <a:spcPts val="2320"/>
                </a:lnSpc>
              </a:pPr>
              <a:r>
                <a:rPr lang="en-US" altLang="ja-JP" sz="1700" b="1" dirty="0">
                  <a:latin typeface="Century Gothic" panose="020B0502020202020204" pitchFamily="34" charset="0"/>
                  <a:ea typeface="ＭＳ Ｐゴシック" charset="-128"/>
                  <a:cs typeface="Arial" panose="020B0604020202020204" pitchFamily="34" charset="0"/>
                </a:rPr>
                <a:t>2,092</a:t>
              </a:r>
            </a:p>
            <a:p>
              <a:pPr algn="r">
                <a:lnSpc>
                  <a:spcPts val="2320"/>
                </a:lnSpc>
              </a:pPr>
              <a:r>
                <a:rPr lang="en-US" altLang="ja-JP" sz="1700" b="1" dirty="0">
                  <a:latin typeface="Century Gothic" panose="020B0502020202020204" pitchFamily="34" charset="0"/>
                  <a:ea typeface="ＭＳ Ｐゴシック" charset="-128"/>
                  <a:cs typeface="Arial" panose="020B0604020202020204" pitchFamily="34" charset="0"/>
                </a:rPr>
                <a:t>665</a:t>
              </a:r>
            </a:p>
            <a:p>
              <a:pPr algn="r">
                <a:lnSpc>
                  <a:spcPts val="2320"/>
                </a:lnSpc>
              </a:pPr>
              <a:r>
                <a:rPr lang="en-US" altLang="ja-JP" sz="1700" b="1" dirty="0">
                  <a:latin typeface="Century Gothic" panose="020B0502020202020204" pitchFamily="34" charset="0"/>
                  <a:ea typeface="ＭＳ Ｐゴシック" charset="-128"/>
                  <a:cs typeface="Arial" panose="020B0604020202020204" pitchFamily="34" charset="0"/>
                </a:rPr>
                <a:t>1,080</a:t>
              </a:r>
              <a:endParaRPr lang="ja-JP" altLang="en-US" sz="1700" b="1" dirty="0">
                <a:latin typeface="Century Gothic" panose="020B0502020202020204" pitchFamily="34" charset="0"/>
                <a:cs typeface="Arial" panose="020B0604020202020204" pitchFamily="34" charset="0"/>
              </a:endParaRPr>
            </a:p>
          </p:txBody>
        </p:sp>
      </p:grpSp>
      <p:sp>
        <p:nvSpPr>
          <p:cNvPr id="22" name="Rectangle 21">
            <a:extLst>
              <a:ext uri="{FF2B5EF4-FFF2-40B4-BE49-F238E27FC236}">
                <a16:creationId xmlns:a16="http://schemas.microsoft.com/office/drawing/2014/main" id="{700B4885-5C48-F04E-B158-E58166E8F515}"/>
              </a:ext>
            </a:extLst>
          </p:cNvPr>
          <p:cNvSpPr/>
          <p:nvPr/>
        </p:nvSpPr>
        <p:spPr>
          <a:xfrm>
            <a:off x="5868143" y="504709"/>
            <a:ext cx="3088113" cy="5372564"/>
          </a:xfrm>
          <a:prstGeom prst="rect">
            <a:avLst/>
          </a:prstGeom>
          <a:solidFill>
            <a:srgbClr val="00B0AE">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3600" dirty="0">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8964BCB-353B-D145-A427-0E983FAB3FFD}"/>
              </a:ext>
            </a:extLst>
          </p:cNvPr>
          <p:cNvSpPr/>
          <p:nvPr/>
        </p:nvSpPr>
        <p:spPr>
          <a:xfrm>
            <a:off x="5126199" y="1160729"/>
            <a:ext cx="4572000" cy="1538883"/>
          </a:xfrm>
          <a:prstGeom prst="rect">
            <a:avLst/>
          </a:prstGeom>
        </p:spPr>
        <p:txBody>
          <a:bodyPr>
            <a:spAutoFit/>
          </a:bodyPr>
          <a:lstStyle/>
          <a:p>
            <a:pPr algn="ctr"/>
            <a:r>
              <a:rPr lang="en-US" altLang="ja-JP" sz="6600" b="1" dirty="0">
                <a:solidFill>
                  <a:schemeClr val="bg1"/>
                </a:solidFill>
                <a:latin typeface="Arial" panose="020B0604020202020204" pitchFamily="34" charset="0"/>
                <a:cs typeface="Arial" panose="020B0604020202020204" pitchFamily="34" charset="0"/>
              </a:rPr>
              <a:t>9,089</a:t>
            </a:r>
          </a:p>
          <a:p>
            <a:pPr algn="ctr"/>
            <a:r>
              <a:rPr lang="en-US" altLang="ja-JP" sz="2800" b="1" dirty="0">
                <a:solidFill>
                  <a:schemeClr val="bg1"/>
                </a:solidFill>
                <a:latin typeface="Arial" panose="020B0604020202020204" pitchFamily="34" charset="0"/>
                <a:cs typeface="Arial" panose="020B0604020202020204" pitchFamily="34" charset="0"/>
              </a:rPr>
              <a:t>Total Enrollment</a:t>
            </a:r>
            <a:endParaRPr kumimoji="1" lang="ja-JP" altLang="en-US" sz="2800" b="1" dirty="0">
              <a:solidFill>
                <a:schemeClr val="bg1"/>
              </a:solidFill>
              <a:latin typeface="Arial" panose="020B0604020202020204" pitchFamily="34" charset="0"/>
              <a:cs typeface="Arial" panose="020B0604020202020204" pitchFamily="34" charset="0"/>
            </a:endParaRPr>
          </a:p>
        </p:txBody>
      </p:sp>
      <p:sp>
        <p:nvSpPr>
          <p:cNvPr id="9" name="テキスト ボックス 8"/>
          <p:cNvSpPr txBox="1"/>
          <p:nvPr/>
        </p:nvSpPr>
        <p:spPr>
          <a:xfrm>
            <a:off x="5743215" y="3544567"/>
            <a:ext cx="3179907" cy="461665"/>
          </a:xfrm>
          <a:prstGeom prst="rect">
            <a:avLst/>
          </a:prstGeom>
          <a:noFill/>
        </p:spPr>
        <p:txBody>
          <a:bodyPr wrap="square" rtlCol="0">
            <a:spAutoFit/>
          </a:bodyPr>
          <a:lstStyle/>
          <a:p>
            <a:pPr algn="ctr"/>
            <a:r>
              <a:rPr lang="en-US" altLang="ja-JP" sz="2400" b="1" dirty="0">
                <a:solidFill>
                  <a:schemeClr val="bg1"/>
                </a:solidFill>
                <a:latin typeface="Century Gothic" panose="020B0502020202020204" pitchFamily="34" charset="0"/>
                <a:cs typeface="Arial" panose="020B0604020202020204" pitchFamily="34" charset="0"/>
              </a:rPr>
              <a:t> AY2020-2021</a:t>
            </a:r>
          </a:p>
        </p:txBody>
      </p:sp>
      <p:sp>
        <p:nvSpPr>
          <p:cNvPr id="31" name="Rectangle 30">
            <a:extLst>
              <a:ext uri="{FF2B5EF4-FFF2-40B4-BE49-F238E27FC236}">
                <a16:creationId xmlns:a16="http://schemas.microsoft.com/office/drawing/2014/main" id="{0F219CCE-48A5-F74B-A242-6717703A2073}"/>
              </a:ext>
            </a:extLst>
          </p:cNvPr>
          <p:cNvSpPr/>
          <p:nvPr/>
        </p:nvSpPr>
        <p:spPr>
          <a:xfrm>
            <a:off x="5743215" y="4221879"/>
            <a:ext cx="3179906" cy="681277"/>
          </a:xfrm>
          <a:prstGeom prst="rect">
            <a:avLst/>
          </a:prstGeom>
        </p:spPr>
        <p:txBody>
          <a:bodyPr wrap="square">
            <a:spAutoFit/>
          </a:bodyPr>
          <a:lstStyle/>
          <a:p>
            <a:pPr algn="ctr">
              <a:lnSpc>
                <a:spcPts val="2360"/>
              </a:lnSpc>
            </a:pPr>
            <a:r>
              <a:rPr lang="en-US" altLang="ja-JP" sz="1600" b="1" dirty="0">
                <a:solidFill>
                  <a:schemeClr val="bg1"/>
                </a:solidFill>
                <a:latin typeface="Century Gothic" panose="020B0502020202020204" pitchFamily="34" charset="0"/>
                <a:cs typeface="Arial" panose="020B0604020202020204" pitchFamily="34" charset="0"/>
              </a:rPr>
              <a:t>Undergraduates    8,009</a:t>
            </a:r>
          </a:p>
          <a:p>
            <a:pPr algn="ctr">
              <a:lnSpc>
                <a:spcPts val="2360"/>
              </a:lnSpc>
            </a:pPr>
            <a:r>
              <a:rPr lang="en-US" altLang="ja-JP" sz="1600" b="1" dirty="0">
                <a:solidFill>
                  <a:schemeClr val="bg1"/>
                </a:solidFill>
                <a:latin typeface="Century Gothic" panose="020B0502020202020204" pitchFamily="34" charset="0"/>
                <a:cs typeface="Arial" panose="020B0604020202020204" pitchFamily="34" charset="0"/>
              </a:rPr>
              <a:t>Graduates              1,080</a:t>
            </a:r>
          </a:p>
        </p:txBody>
      </p:sp>
      <p:sp>
        <p:nvSpPr>
          <p:cNvPr id="32" name="Triangle 31">
            <a:extLst>
              <a:ext uri="{FF2B5EF4-FFF2-40B4-BE49-F238E27FC236}">
                <a16:creationId xmlns:a16="http://schemas.microsoft.com/office/drawing/2014/main" id="{7780E80C-64E5-CF43-A11A-F851CE5E06F3}"/>
              </a:ext>
            </a:extLst>
          </p:cNvPr>
          <p:cNvSpPr/>
          <p:nvPr/>
        </p:nvSpPr>
        <p:spPr>
          <a:xfrm rot="16200000">
            <a:off x="5507414" y="3102680"/>
            <a:ext cx="432049" cy="289410"/>
          </a:xfrm>
          <a:prstGeom prst="triangle">
            <a:avLst/>
          </a:prstGeom>
          <a:solidFill>
            <a:srgbClr val="00B0A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34" name="Straight Connector 33">
            <a:extLst>
              <a:ext uri="{FF2B5EF4-FFF2-40B4-BE49-F238E27FC236}">
                <a16:creationId xmlns:a16="http://schemas.microsoft.com/office/drawing/2014/main" id="{D7D8AFC2-4FD2-ED49-98A3-03E703EACEE3}"/>
              </a:ext>
            </a:extLst>
          </p:cNvPr>
          <p:cNvCxnSpPr/>
          <p:nvPr/>
        </p:nvCxnSpPr>
        <p:spPr>
          <a:xfrm>
            <a:off x="6300192" y="4010068"/>
            <a:ext cx="2088232" cy="0"/>
          </a:xfrm>
          <a:prstGeom prst="line">
            <a:avLst/>
          </a:prstGeom>
          <a:ln w="25400">
            <a:solidFill>
              <a:srgbClr val="054E3C">
                <a:alpha val="77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60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48AD3421-BF15-A046-9E8B-84D813C6E6D3}"/>
              </a:ext>
            </a:extLst>
          </p:cNvPr>
          <p:cNvSpPr/>
          <p:nvPr/>
        </p:nvSpPr>
        <p:spPr>
          <a:xfrm>
            <a:off x="233816" y="1520627"/>
            <a:ext cx="3659622" cy="599533"/>
          </a:xfrm>
          <a:prstGeom prst="parallelogram">
            <a:avLst/>
          </a:prstGeom>
          <a:solidFill>
            <a:srgbClr val="00B0A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Rectangle 1">
            <a:extLst>
              <a:ext uri="{FF2B5EF4-FFF2-40B4-BE49-F238E27FC236}">
                <a16:creationId xmlns:a16="http://schemas.microsoft.com/office/drawing/2014/main" id="{FC865988-8A8F-1A4E-B2AE-7726D329BE91}"/>
              </a:ext>
            </a:extLst>
          </p:cNvPr>
          <p:cNvSpPr/>
          <p:nvPr/>
        </p:nvSpPr>
        <p:spPr>
          <a:xfrm>
            <a:off x="0" y="-8375"/>
            <a:ext cx="9144000" cy="1862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スライド番号プレースホルダー 2"/>
          <p:cNvSpPr txBox="1">
            <a:spLocks/>
          </p:cNvSpPr>
          <p:nvPr/>
        </p:nvSpPr>
        <p:spPr>
          <a:xfrm>
            <a:off x="6974904" y="6453336"/>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50C89631-62C1-4E35-B94E-7BBF1800D043}" type="slidenum">
              <a:rPr lang="ja-JP" altLang="en-US" sz="1200" smtClean="0">
                <a:solidFill>
                  <a:schemeClr val="bg1">
                    <a:lumMod val="75000"/>
                  </a:schemeClr>
                </a:solidFill>
              </a:rPr>
              <a:pPr algn="r"/>
              <a:t>4</a:t>
            </a:fld>
            <a:endParaRPr lang="ja-JP" altLang="en-US" sz="1200" dirty="0">
              <a:solidFill>
                <a:schemeClr val="bg1">
                  <a:lumMod val="75000"/>
                </a:schemeClr>
              </a:solidFill>
            </a:endParaRPr>
          </a:p>
        </p:txBody>
      </p:sp>
      <p:grpSp>
        <p:nvGrpSpPr>
          <p:cNvPr id="7" name="Group 6">
            <a:extLst>
              <a:ext uri="{FF2B5EF4-FFF2-40B4-BE49-F238E27FC236}">
                <a16:creationId xmlns:a16="http://schemas.microsoft.com/office/drawing/2014/main" id="{B86929F3-248F-8E4C-AE41-2F37D1D3F650}"/>
              </a:ext>
            </a:extLst>
          </p:cNvPr>
          <p:cNvGrpSpPr/>
          <p:nvPr/>
        </p:nvGrpSpPr>
        <p:grpSpPr>
          <a:xfrm>
            <a:off x="-80201" y="1520627"/>
            <a:ext cx="4209770" cy="3039738"/>
            <a:chOff x="164539" y="1840618"/>
            <a:chExt cx="4405168" cy="3101773"/>
          </a:xfrm>
        </p:grpSpPr>
        <p:sp>
          <p:nvSpPr>
            <p:cNvPr id="3" name="Rectangle 2">
              <a:extLst>
                <a:ext uri="{FF2B5EF4-FFF2-40B4-BE49-F238E27FC236}">
                  <a16:creationId xmlns:a16="http://schemas.microsoft.com/office/drawing/2014/main" id="{13B258C2-0A37-6849-931B-50C8A215F50B}"/>
                </a:ext>
              </a:extLst>
            </p:cNvPr>
            <p:cNvSpPr/>
            <p:nvPr/>
          </p:nvSpPr>
          <p:spPr>
            <a:xfrm>
              <a:off x="164539" y="2702654"/>
              <a:ext cx="4320480" cy="1612163"/>
            </a:xfrm>
            <a:prstGeom prst="rect">
              <a:avLst/>
            </a:prstGeom>
          </p:spPr>
          <p:txBody>
            <a:bodyPr wrap="square">
              <a:spAutoFit/>
            </a:bodyPr>
            <a:lstStyle/>
            <a:p>
              <a:pPr algn="ctr">
                <a:lnSpc>
                  <a:spcPts val="2880"/>
                </a:lnSpc>
              </a:pPr>
              <a:r>
                <a:rPr lang="en-US" altLang="ja-JP" sz="2400" b="1" dirty="0">
                  <a:latin typeface="Arial" panose="020B0604020202020204" pitchFamily="34" charset="0"/>
                  <a:cs typeface="Arial" panose="020B0604020202020204" pitchFamily="34" charset="0"/>
                </a:rPr>
                <a:t>16 Departments </a:t>
              </a:r>
            </a:p>
            <a:p>
              <a:pPr algn="ctr">
                <a:lnSpc>
                  <a:spcPts val="2880"/>
                </a:lnSpc>
              </a:pPr>
              <a:r>
                <a:rPr lang="en-US" altLang="ja-JP" sz="2400" dirty="0">
                  <a:latin typeface="Arial" panose="020B0604020202020204" pitchFamily="34" charset="0"/>
                  <a:cs typeface="Arial" panose="020B0604020202020204" pitchFamily="34" charset="0"/>
                </a:rPr>
                <a:t>in 3 Colleges and 1 School </a:t>
              </a:r>
            </a:p>
            <a:p>
              <a:pPr algn="ctr">
                <a:lnSpc>
                  <a:spcPts val="2880"/>
                </a:lnSpc>
              </a:pPr>
              <a:r>
                <a:rPr lang="en-US" altLang="ja-JP" sz="2000" dirty="0">
                  <a:latin typeface="Arial" panose="020B0604020202020204" pitchFamily="34" charset="0"/>
                  <a:cs typeface="Arial" panose="020B0604020202020204" pitchFamily="34" charset="0"/>
                </a:rPr>
                <a:t>&amp; </a:t>
              </a:r>
            </a:p>
            <a:p>
              <a:pPr algn="ctr">
                <a:lnSpc>
                  <a:spcPts val="2880"/>
                </a:lnSpc>
              </a:pPr>
              <a:r>
                <a:rPr lang="en-US" altLang="ja-JP" sz="2400" b="1" dirty="0">
                  <a:latin typeface="Arial" panose="020B0604020202020204" pitchFamily="34" charset="0"/>
                  <a:cs typeface="Arial" panose="020B0604020202020204" pitchFamily="34" charset="0"/>
                </a:rPr>
                <a:t>1 Graduate</a:t>
              </a:r>
              <a:r>
                <a:rPr lang="ja-JP" altLang="en-US" sz="2400" b="1" dirty="0">
                  <a:latin typeface="Arial" panose="020B0604020202020204" pitchFamily="34" charset="0"/>
                  <a:cs typeface="Arial" panose="020B0604020202020204" pitchFamily="34" charset="0"/>
                </a:rPr>
                <a:t> </a:t>
              </a:r>
              <a:r>
                <a:rPr lang="en-US" altLang="ja-JP" sz="2400" b="1" dirty="0">
                  <a:latin typeface="Arial" panose="020B0604020202020204" pitchFamily="34" charset="0"/>
                  <a:cs typeface="Arial" panose="020B0604020202020204" pitchFamily="34" charset="0"/>
                </a:rPr>
                <a:t>School</a:t>
              </a:r>
              <a:endParaRPr lang="x-none" sz="2400" b="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DE43F65D-B277-7543-A546-9841FA62EE57}"/>
                </a:ext>
              </a:extLst>
            </p:cNvPr>
            <p:cNvSpPr/>
            <p:nvPr/>
          </p:nvSpPr>
          <p:spPr>
            <a:xfrm>
              <a:off x="1006149" y="4565522"/>
              <a:ext cx="2806638" cy="376869"/>
            </a:xfrm>
            <a:prstGeom prst="rect">
              <a:avLst/>
            </a:prstGeom>
          </p:spPr>
          <p:txBody>
            <a:bodyPr wrap="none">
              <a:spAutoFit/>
            </a:bodyPr>
            <a:lstStyle/>
            <a:p>
              <a:r>
                <a:rPr lang="en-US" dirty="0">
                  <a:effectLst/>
                  <a:latin typeface="Century Gothic" panose="020B0502020202020204" pitchFamily="34" charset="0"/>
                </a:rPr>
                <a:t>Your Future Starts Here</a:t>
              </a:r>
              <a:endParaRPr lang="x-none" dirty="0">
                <a:latin typeface="Century Gothic" panose="020B0502020202020204" pitchFamily="34" charset="0"/>
              </a:endParaRPr>
            </a:p>
          </p:txBody>
        </p:sp>
        <p:cxnSp>
          <p:nvCxnSpPr>
            <p:cNvPr id="26" name="Straight Connector 25">
              <a:extLst>
                <a:ext uri="{FF2B5EF4-FFF2-40B4-BE49-F238E27FC236}">
                  <a16:creationId xmlns:a16="http://schemas.microsoft.com/office/drawing/2014/main" id="{77BED8BF-F6A8-B747-BC1A-5275E74897C2}"/>
                </a:ext>
              </a:extLst>
            </p:cNvPr>
            <p:cNvCxnSpPr>
              <a:cxnSpLocks/>
            </p:cNvCxnSpPr>
            <p:nvPr/>
          </p:nvCxnSpPr>
          <p:spPr>
            <a:xfrm>
              <a:off x="822959" y="4428458"/>
              <a:ext cx="3222667" cy="0"/>
            </a:xfrm>
            <a:prstGeom prst="line">
              <a:avLst/>
            </a:prstGeom>
            <a:ln w="25400">
              <a:solidFill>
                <a:srgbClr val="054E3C"/>
              </a:solidFill>
            </a:ln>
          </p:spPr>
          <p:style>
            <a:lnRef idx="1">
              <a:schemeClr val="accent1"/>
            </a:lnRef>
            <a:fillRef idx="0">
              <a:schemeClr val="accent1"/>
            </a:fillRef>
            <a:effectRef idx="0">
              <a:schemeClr val="accent1"/>
            </a:effectRef>
            <a:fontRef idx="minor">
              <a:schemeClr val="tx1"/>
            </a:fontRef>
          </p:style>
        </p:cxnSp>
        <p:sp>
          <p:nvSpPr>
            <p:cNvPr id="12" name="テキスト ボックス 78">
              <a:extLst>
                <a:ext uri="{FF2B5EF4-FFF2-40B4-BE49-F238E27FC236}">
                  <a16:creationId xmlns:a16="http://schemas.microsoft.com/office/drawing/2014/main" id="{CC8E206D-A418-2E46-B8F4-5AA787BFC59A}"/>
                </a:ext>
              </a:extLst>
            </p:cNvPr>
            <p:cNvSpPr txBox="1"/>
            <p:nvPr/>
          </p:nvSpPr>
          <p:spPr>
            <a:xfrm>
              <a:off x="249227" y="1840618"/>
              <a:ext cx="4320480" cy="659522"/>
            </a:xfrm>
            <a:prstGeom prst="rect">
              <a:avLst/>
            </a:prstGeom>
            <a:noFill/>
          </p:spPr>
          <p:txBody>
            <a:bodyPr vert="horz" wrap="square" rtlCol="0">
              <a:spAutoFit/>
            </a:bodyPr>
            <a:lstStyle/>
            <a:p>
              <a:pPr algn="ctr"/>
              <a:r>
                <a:rPr lang="en-US" altLang="ja-JP" sz="3600" b="1" spc="300" dirty="0">
                  <a:latin typeface="Century Gothic" panose="020B0502020202020204" pitchFamily="34" charset="0"/>
                  <a:cs typeface="Arial" panose="020B0604020202020204" pitchFamily="34" charset="0"/>
                </a:rPr>
                <a:t>STUDY FIELDS</a:t>
              </a:r>
              <a:endParaRPr kumimoji="1" lang="ja-JP" altLang="en-US" sz="3600" b="1" spc="300" dirty="0">
                <a:latin typeface="Century Gothic" panose="020B0502020202020204" pitchFamily="34" charset="0"/>
                <a:cs typeface="Arial" panose="020B0604020202020204" pitchFamily="34" charset="0"/>
              </a:endParaRPr>
            </a:p>
          </p:txBody>
        </p:sp>
      </p:grpSp>
      <p:pic>
        <p:nvPicPr>
          <p:cNvPr id="6" name="Picture 5" descr="A picture containing indoor, person, cutting, table&#10;&#10;Description automatically generated">
            <a:extLst>
              <a:ext uri="{FF2B5EF4-FFF2-40B4-BE49-F238E27FC236}">
                <a16:creationId xmlns:a16="http://schemas.microsoft.com/office/drawing/2014/main" id="{D76C4F85-2099-874E-A781-882BD7FB1E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368679" y="997884"/>
            <a:ext cx="3312366" cy="1841639"/>
          </a:xfrm>
          <a:prstGeom prst="rect">
            <a:avLst/>
          </a:prstGeom>
        </p:spPr>
      </p:pic>
      <p:pic>
        <p:nvPicPr>
          <p:cNvPr id="17" name="Picture 16" descr="A picture containing indoor, table, cup, glass&#10;&#10;Description automatically generated">
            <a:extLst>
              <a:ext uri="{FF2B5EF4-FFF2-40B4-BE49-F238E27FC236}">
                <a16:creationId xmlns:a16="http://schemas.microsoft.com/office/drawing/2014/main" id="{18F13038-63FC-D141-96FC-CC43E389D1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2575" y="3695960"/>
            <a:ext cx="2415145" cy="2222929"/>
          </a:xfrm>
          <a:prstGeom prst="rect">
            <a:avLst/>
          </a:prstGeom>
        </p:spPr>
      </p:pic>
      <p:pic>
        <p:nvPicPr>
          <p:cNvPr id="31" name="Picture 30" descr="A group of people standing around a table&#10;&#10;Description automatically generated">
            <a:extLst>
              <a:ext uri="{FF2B5EF4-FFF2-40B4-BE49-F238E27FC236}">
                <a16:creationId xmlns:a16="http://schemas.microsoft.com/office/drawing/2014/main" id="{CBCDC715-4451-A641-8940-6E7B92D48CD1}"/>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6000" contrast="6000"/>
                    </a14:imgEffect>
                  </a14:imgLayer>
                </a14:imgProps>
              </a:ext>
              <a:ext uri="{28A0092B-C50C-407E-A947-70E740481C1C}">
                <a14:useLocalDpi xmlns:a14="http://schemas.microsoft.com/office/drawing/2010/main" val="0"/>
              </a:ext>
            </a:extLst>
          </a:blip>
          <a:stretch>
            <a:fillRect/>
          </a:stretch>
        </p:blipFill>
        <p:spPr>
          <a:xfrm>
            <a:off x="6530537" y="3701668"/>
            <a:ext cx="2415145" cy="2217222"/>
          </a:xfrm>
          <a:prstGeom prst="rect">
            <a:avLst/>
          </a:prstGeom>
        </p:spPr>
      </p:pic>
      <p:pic>
        <p:nvPicPr>
          <p:cNvPr id="14" name="Picture 13" descr="A group of people looking at a computer&#10;&#10;Description automatically generated">
            <a:extLst>
              <a:ext uri="{FF2B5EF4-FFF2-40B4-BE49-F238E27FC236}">
                <a16:creationId xmlns:a16="http://schemas.microsoft.com/office/drawing/2014/main" id="{0D8F7B7B-49E0-044E-8A6C-136F58C3BD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263" r="14149"/>
          <a:stretch/>
        </p:blipFill>
        <p:spPr>
          <a:xfrm>
            <a:off x="3984688" y="269630"/>
            <a:ext cx="3057996" cy="3312367"/>
          </a:xfrm>
          <a:prstGeom prst="rect">
            <a:avLst/>
          </a:prstGeom>
        </p:spPr>
      </p:pic>
    </p:spTree>
    <p:extLst>
      <p:ext uri="{BB962C8B-B14F-4D97-AF65-F5344CB8AC3E}">
        <p14:creationId xmlns:p14="http://schemas.microsoft.com/office/powerpoint/2010/main" val="3091779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Parallelogram 67">
            <a:extLst>
              <a:ext uri="{FF2B5EF4-FFF2-40B4-BE49-F238E27FC236}">
                <a16:creationId xmlns:a16="http://schemas.microsoft.com/office/drawing/2014/main" id="{A7A3FF56-C59F-AA4B-A93E-39DA7494304B}"/>
              </a:ext>
            </a:extLst>
          </p:cNvPr>
          <p:cNvSpPr/>
          <p:nvPr/>
        </p:nvSpPr>
        <p:spPr>
          <a:xfrm>
            <a:off x="5331088" y="5453766"/>
            <a:ext cx="1390944" cy="45719"/>
          </a:xfrm>
          <a:prstGeom prst="parallelogram">
            <a:avLst/>
          </a:prstGeom>
          <a:solidFill>
            <a:srgbClr val="00B0A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0" name="Parallelogram 69">
            <a:extLst>
              <a:ext uri="{FF2B5EF4-FFF2-40B4-BE49-F238E27FC236}">
                <a16:creationId xmlns:a16="http://schemas.microsoft.com/office/drawing/2014/main" id="{D1C66CE0-6AEC-AE4F-9D69-7234AA9EF5CC}"/>
              </a:ext>
            </a:extLst>
          </p:cNvPr>
          <p:cNvSpPr/>
          <p:nvPr/>
        </p:nvSpPr>
        <p:spPr>
          <a:xfrm>
            <a:off x="5292910" y="4505103"/>
            <a:ext cx="2663466" cy="45719"/>
          </a:xfrm>
          <a:prstGeom prst="parallelogram">
            <a:avLst/>
          </a:prstGeom>
          <a:solidFill>
            <a:srgbClr val="00B0A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9" name="Parallelogram 68">
            <a:extLst>
              <a:ext uri="{FF2B5EF4-FFF2-40B4-BE49-F238E27FC236}">
                <a16:creationId xmlns:a16="http://schemas.microsoft.com/office/drawing/2014/main" id="{0CFD4658-8D63-BE48-B13E-7C5E9BF813DC}"/>
              </a:ext>
            </a:extLst>
          </p:cNvPr>
          <p:cNvSpPr/>
          <p:nvPr/>
        </p:nvSpPr>
        <p:spPr>
          <a:xfrm>
            <a:off x="5292910" y="1854558"/>
            <a:ext cx="3743585" cy="54875"/>
          </a:xfrm>
          <a:prstGeom prst="parallelogram">
            <a:avLst/>
          </a:prstGeom>
          <a:solidFill>
            <a:srgbClr val="00B0A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1" name="Parallelogram 70">
            <a:extLst>
              <a:ext uri="{FF2B5EF4-FFF2-40B4-BE49-F238E27FC236}">
                <a16:creationId xmlns:a16="http://schemas.microsoft.com/office/drawing/2014/main" id="{3E69DEE0-1530-C749-90A9-C3BEBD7B7E67}"/>
              </a:ext>
            </a:extLst>
          </p:cNvPr>
          <p:cNvSpPr/>
          <p:nvPr/>
        </p:nvSpPr>
        <p:spPr>
          <a:xfrm>
            <a:off x="905943" y="1897622"/>
            <a:ext cx="1361801" cy="45719"/>
          </a:xfrm>
          <a:prstGeom prst="parallelogram">
            <a:avLst/>
          </a:prstGeom>
          <a:solidFill>
            <a:srgbClr val="00B0A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スライド番号プレースホルダー 2"/>
          <p:cNvSpPr txBox="1">
            <a:spLocks/>
          </p:cNvSpPr>
          <p:nvPr/>
        </p:nvSpPr>
        <p:spPr>
          <a:xfrm>
            <a:off x="6974904" y="6453336"/>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50C89631-62C1-4E35-B94E-7BBF1800D043}" type="slidenum">
              <a:rPr lang="ja-JP" altLang="en-US" sz="1200" smtClean="0">
                <a:solidFill>
                  <a:schemeClr val="bg1">
                    <a:lumMod val="75000"/>
                  </a:schemeClr>
                </a:solidFill>
              </a:rPr>
              <a:pPr algn="r"/>
              <a:t>5</a:t>
            </a:fld>
            <a:endParaRPr lang="ja-JP" altLang="en-US" sz="1200" dirty="0">
              <a:solidFill>
                <a:schemeClr val="bg1">
                  <a:lumMod val="75000"/>
                </a:schemeClr>
              </a:solidFill>
            </a:endParaRPr>
          </a:p>
        </p:txBody>
      </p:sp>
      <p:cxnSp>
        <p:nvCxnSpPr>
          <p:cNvPr id="67" name="Straight Connector 66">
            <a:extLst>
              <a:ext uri="{FF2B5EF4-FFF2-40B4-BE49-F238E27FC236}">
                <a16:creationId xmlns:a16="http://schemas.microsoft.com/office/drawing/2014/main" id="{143002FC-5541-724E-822D-B400186A64FD}"/>
              </a:ext>
            </a:extLst>
          </p:cNvPr>
          <p:cNvCxnSpPr>
            <a:cxnSpLocks/>
          </p:cNvCxnSpPr>
          <p:nvPr/>
        </p:nvCxnSpPr>
        <p:spPr>
          <a:xfrm flipV="1">
            <a:off x="4211960" y="1584856"/>
            <a:ext cx="0" cy="420417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1E22E50-1211-F64F-BDB3-75FE99C3BD86}"/>
              </a:ext>
            </a:extLst>
          </p:cNvPr>
          <p:cNvGrpSpPr/>
          <p:nvPr/>
        </p:nvGrpSpPr>
        <p:grpSpPr>
          <a:xfrm>
            <a:off x="204213" y="1267091"/>
            <a:ext cx="8975283" cy="4678450"/>
            <a:chOff x="241736" y="908720"/>
            <a:chExt cx="8975283" cy="4678450"/>
          </a:xfrm>
        </p:grpSpPr>
        <p:sp>
          <p:nvSpPr>
            <p:cNvPr id="8" name="TextBox 7">
              <a:extLst>
                <a:ext uri="{FF2B5EF4-FFF2-40B4-BE49-F238E27FC236}">
                  <a16:creationId xmlns:a16="http://schemas.microsoft.com/office/drawing/2014/main" id="{BC8B2C59-C98A-A64F-8C9D-1E2AB7F26B82}"/>
                </a:ext>
              </a:extLst>
            </p:cNvPr>
            <p:cNvSpPr txBox="1"/>
            <p:nvPr/>
          </p:nvSpPr>
          <p:spPr>
            <a:xfrm>
              <a:off x="879440" y="908720"/>
              <a:ext cx="3369833" cy="4050917"/>
            </a:xfrm>
            <a:prstGeom prst="rect">
              <a:avLst/>
            </a:prstGeom>
            <a:noFill/>
          </p:spPr>
          <p:txBody>
            <a:bodyPr wrap="none" rtlCol="0">
              <a:spAutoFit/>
            </a:bodyPr>
            <a:lstStyle/>
            <a:p>
              <a:pPr marL="285750" indent="-285750">
                <a:lnSpc>
                  <a:spcPts val="2560"/>
                </a:lnSpc>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nSpc>
                  <a:spcPts val="2560"/>
                </a:lnSpc>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nSpc>
                  <a:spcPts val="2560"/>
                </a:lnSpc>
                <a:buFont typeface="Arial" panose="020B0604020202020204" pitchFamily="34" charset="0"/>
                <a:buChar char="•"/>
              </a:pPr>
              <a:r>
                <a:rPr lang="en-US" sz="1400" dirty="0">
                  <a:latin typeface="Arial" panose="020B0604020202020204" pitchFamily="34" charset="0"/>
                  <a:cs typeface="Arial" panose="020B0604020202020204" pitchFamily="34" charset="0"/>
                </a:rPr>
                <a:t>Mechanical Engineering</a:t>
              </a:r>
            </a:p>
            <a:p>
              <a:pPr marL="285750" indent="-285750">
                <a:lnSpc>
                  <a:spcPts val="2560"/>
                </a:lnSpc>
                <a:buFont typeface="Arial" panose="020B0604020202020204" pitchFamily="34" charset="0"/>
                <a:buChar char="•"/>
              </a:pPr>
              <a:r>
                <a:rPr lang="en-US" sz="1400" dirty="0">
                  <a:latin typeface="Arial" panose="020B0604020202020204" pitchFamily="34" charset="0"/>
                  <a:cs typeface="Arial" panose="020B0604020202020204" pitchFamily="34" charset="0"/>
                </a:rPr>
                <a:t>Engineering Science and Mechanics</a:t>
              </a:r>
            </a:p>
            <a:p>
              <a:pPr marL="285750" indent="-285750">
                <a:lnSpc>
                  <a:spcPts val="2560"/>
                </a:lnSpc>
                <a:buFont typeface="Arial" panose="020B0604020202020204" pitchFamily="34" charset="0"/>
                <a:buChar char="•"/>
              </a:pPr>
              <a:r>
                <a:rPr lang="en-US" sz="1400" dirty="0">
                  <a:latin typeface="Arial" panose="020B0604020202020204" pitchFamily="34" charset="0"/>
                  <a:cs typeface="Arial" panose="020B0604020202020204" pitchFamily="34" charset="0"/>
                </a:rPr>
                <a:t>Materials Science and Engineering</a:t>
              </a:r>
            </a:p>
            <a:p>
              <a:pPr marL="285750" indent="-285750">
                <a:lnSpc>
                  <a:spcPts val="2560"/>
                </a:lnSpc>
                <a:buFont typeface="Arial" panose="020B0604020202020204" pitchFamily="34" charset="0"/>
                <a:buChar char="•"/>
              </a:pPr>
              <a:r>
                <a:rPr lang="en-US" sz="1400" dirty="0">
                  <a:latin typeface="Arial" panose="020B0604020202020204" pitchFamily="34" charset="0"/>
                  <a:cs typeface="Arial" panose="020B0604020202020204" pitchFamily="34" charset="0"/>
                </a:rPr>
                <a:t>Applied Chemistry</a:t>
              </a:r>
            </a:p>
            <a:p>
              <a:pPr marL="285750" indent="-285750">
                <a:lnSpc>
                  <a:spcPts val="2560"/>
                </a:lnSpc>
                <a:buFont typeface="Arial" panose="020B0604020202020204" pitchFamily="34" charset="0"/>
                <a:buChar char="•"/>
              </a:pPr>
              <a:r>
                <a:rPr lang="en-US" sz="1400" dirty="0">
                  <a:latin typeface="Arial" panose="020B0604020202020204" pitchFamily="34" charset="0"/>
                  <a:cs typeface="Arial" panose="020B0604020202020204" pitchFamily="34" charset="0"/>
                </a:rPr>
                <a:t>Electrical Engineering</a:t>
              </a:r>
            </a:p>
            <a:p>
              <a:pPr marL="285750" indent="-285750">
                <a:lnSpc>
                  <a:spcPts val="2560"/>
                </a:lnSpc>
                <a:buFont typeface="Arial" panose="020B0604020202020204" pitchFamily="34" charset="0"/>
                <a:buChar char="•"/>
              </a:pPr>
              <a:r>
                <a:rPr lang="en-US" sz="1400" dirty="0">
                  <a:latin typeface="Arial" panose="020B0604020202020204" pitchFamily="34" charset="0"/>
                  <a:cs typeface="Arial" panose="020B0604020202020204" pitchFamily="34" charset="0"/>
                </a:rPr>
                <a:t>Electronic Engineering</a:t>
              </a:r>
            </a:p>
            <a:p>
              <a:pPr marL="285750" indent="-285750">
                <a:lnSpc>
                  <a:spcPts val="2560"/>
                </a:lnSpc>
                <a:buFont typeface="Arial" panose="020B0604020202020204" pitchFamily="34" charset="0"/>
                <a:buChar char="•"/>
              </a:pPr>
              <a:r>
                <a:rPr lang="en-US" sz="1400" dirty="0">
                  <a:latin typeface="Arial" panose="020B0604020202020204" pitchFamily="34" charset="0"/>
                  <a:cs typeface="Arial" panose="020B0604020202020204" pitchFamily="34" charset="0"/>
                </a:rPr>
                <a:t>Information and Communications </a:t>
              </a:r>
            </a:p>
            <a:p>
              <a:pPr>
                <a:lnSpc>
                  <a:spcPts val="2560"/>
                </a:lnSpc>
              </a:pPr>
              <a:r>
                <a:rPr lang="ja-JP" altLang="en-US" sz="1400">
                  <a:latin typeface="Arial" panose="020B0604020202020204" pitchFamily="34" charset="0"/>
                  <a:cs typeface="Arial" panose="020B0604020202020204" pitchFamily="34" charset="0"/>
                </a:rPr>
                <a:t>　</a:t>
              </a:r>
              <a:r>
                <a:rPr lang="en-US" altLang="ja-JP"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Engineering</a:t>
              </a:r>
            </a:p>
            <a:p>
              <a:pPr marL="285750" indent="-285750">
                <a:lnSpc>
                  <a:spcPts val="2560"/>
                </a:lnSpc>
                <a:buFont typeface="Arial" panose="020B0604020202020204" pitchFamily="34" charset="0"/>
                <a:buChar char="•"/>
              </a:pPr>
              <a:r>
                <a:rPr lang="en-US" sz="1400" dirty="0">
                  <a:latin typeface="Arial" panose="020B0604020202020204" pitchFamily="34" charset="0"/>
                  <a:cs typeface="Arial" panose="020B0604020202020204" pitchFamily="34" charset="0"/>
                </a:rPr>
                <a:t>Computer Science and Engineering</a:t>
              </a:r>
            </a:p>
            <a:p>
              <a:pPr marL="285750" indent="-285750">
                <a:lnSpc>
                  <a:spcPts val="2560"/>
                </a:lnSpc>
                <a:buFont typeface="Arial" panose="020B0604020202020204" pitchFamily="34" charset="0"/>
                <a:buChar char="•"/>
              </a:pPr>
              <a:r>
                <a:rPr lang="en-US" sz="1400" dirty="0">
                  <a:latin typeface="Arial" panose="020B0604020202020204" pitchFamily="34" charset="0"/>
                  <a:cs typeface="Arial" panose="020B0604020202020204" pitchFamily="34" charset="0"/>
                </a:rPr>
                <a:t>Civil Engineering</a:t>
              </a:r>
              <a:endParaRPr lang="x-none" sz="14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1B98C5E-FA2E-8648-B3C9-CFD756FCC586}"/>
                </a:ext>
              </a:extLst>
            </p:cNvPr>
            <p:cNvSpPr txBox="1"/>
            <p:nvPr/>
          </p:nvSpPr>
          <p:spPr>
            <a:xfrm>
              <a:off x="5326367" y="1243762"/>
              <a:ext cx="3677610" cy="2383794"/>
            </a:xfrm>
            <a:prstGeom prst="rect">
              <a:avLst/>
            </a:prstGeom>
            <a:noFill/>
          </p:spPr>
          <p:txBody>
            <a:bodyPr wrap="none" rtlCol="0">
              <a:spAutoFit/>
            </a:bodyPr>
            <a:lstStyle/>
            <a:p>
              <a:pPr algn="ctr">
                <a:lnSpc>
                  <a:spcPts val="2560"/>
                </a:lnSpc>
              </a:pPr>
              <a:endParaRPr lang="en-US" sz="1400" dirty="0">
                <a:latin typeface="Arial" panose="020B0604020202020204" pitchFamily="34" charset="0"/>
                <a:cs typeface="Arial" panose="020B0604020202020204" pitchFamily="34" charset="0"/>
              </a:endParaRPr>
            </a:p>
            <a:p>
              <a:pPr marL="285750" indent="-285750">
                <a:lnSpc>
                  <a:spcPts val="2560"/>
                </a:lnSpc>
                <a:buFont typeface="Arial" panose="020B0604020202020204" pitchFamily="34" charset="0"/>
                <a:buChar char="•"/>
              </a:pPr>
              <a:r>
                <a:rPr lang="en-US" sz="1400" dirty="0">
                  <a:latin typeface="Arial" panose="020B0604020202020204" pitchFamily="34" charset="0"/>
                  <a:cs typeface="Arial" panose="020B0604020202020204" pitchFamily="34" charset="0"/>
                </a:rPr>
                <a:t>Electronic Information Systems</a:t>
              </a:r>
            </a:p>
            <a:p>
              <a:pPr marL="285750" indent="-285750">
                <a:lnSpc>
                  <a:spcPts val="2560"/>
                </a:lnSpc>
                <a:buFont typeface="Arial" panose="020B0604020202020204" pitchFamily="34" charset="0"/>
                <a:buChar char="•"/>
              </a:pPr>
              <a:r>
                <a:rPr lang="en-US" sz="1400" dirty="0">
                  <a:latin typeface="Arial" panose="020B0604020202020204" pitchFamily="34" charset="0"/>
                  <a:cs typeface="Arial" panose="020B0604020202020204" pitchFamily="34" charset="0"/>
                </a:rPr>
                <a:t>Machinery and Control Systems</a:t>
              </a:r>
            </a:p>
            <a:p>
              <a:pPr marL="285750" indent="-285750">
                <a:lnSpc>
                  <a:spcPts val="2560"/>
                </a:lnSpc>
                <a:buFont typeface="Arial" panose="020B0604020202020204" pitchFamily="34" charset="0"/>
                <a:buChar char="•"/>
              </a:pPr>
              <a:r>
                <a:rPr lang="en-US" sz="1400" dirty="0">
                  <a:latin typeface="Arial" panose="020B0604020202020204" pitchFamily="34" charset="0"/>
                  <a:cs typeface="Arial" panose="020B0604020202020204" pitchFamily="34" charset="0"/>
                </a:rPr>
                <a:t>Planning, Architecture and </a:t>
              </a:r>
            </a:p>
            <a:p>
              <a:pPr>
                <a:lnSpc>
                  <a:spcPts val="2560"/>
                </a:lnSpc>
              </a:pPr>
              <a:r>
                <a:rPr lang="en-US" sz="1400" dirty="0">
                  <a:latin typeface="Arial" panose="020B0604020202020204" pitchFamily="34" charset="0"/>
                  <a:cs typeface="Arial" panose="020B0604020202020204" pitchFamily="34" charset="0"/>
                </a:rPr>
                <a:t>     Environmental Systems</a:t>
              </a:r>
            </a:p>
            <a:p>
              <a:pPr marL="285750" indent="-285750">
                <a:lnSpc>
                  <a:spcPts val="2560"/>
                </a:lnSpc>
                <a:buFont typeface="Arial" panose="020B0604020202020204" pitchFamily="34" charset="0"/>
                <a:buChar char="•"/>
              </a:pPr>
              <a:r>
                <a:rPr lang="en-US" sz="1400" dirty="0">
                  <a:latin typeface="Arial" panose="020B0604020202020204" pitchFamily="34" charset="0"/>
                  <a:cs typeface="Arial" panose="020B0604020202020204" pitchFamily="34" charset="0"/>
                </a:rPr>
                <a:t>Bioscience and Engineering (2 Courses)</a:t>
              </a:r>
            </a:p>
            <a:p>
              <a:pPr marL="285750" indent="-285750">
                <a:lnSpc>
                  <a:spcPts val="2560"/>
                </a:lnSpc>
                <a:buFont typeface="Arial" panose="020B0604020202020204" pitchFamily="34" charset="0"/>
                <a:buChar char="•"/>
              </a:pPr>
              <a:r>
                <a:rPr lang="en-US" sz="1400" dirty="0">
                  <a:latin typeface="Arial" panose="020B0604020202020204" pitchFamily="34" charset="0"/>
                  <a:cs typeface="Arial" panose="020B0604020202020204" pitchFamily="34" charset="0"/>
                </a:rPr>
                <a:t>Mathematical Sciences</a:t>
              </a:r>
              <a:endParaRPr lang="x-none" sz="14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54858B00-55F4-894B-B0E0-91F914630BE5}"/>
                </a:ext>
              </a:extLst>
            </p:cNvPr>
            <p:cNvSpPr txBox="1"/>
            <p:nvPr/>
          </p:nvSpPr>
          <p:spPr>
            <a:xfrm>
              <a:off x="5368611" y="3887512"/>
              <a:ext cx="3001143" cy="716671"/>
            </a:xfrm>
            <a:prstGeom prst="rect">
              <a:avLst/>
            </a:prstGeom>
            <a:noFill/>
          </p:spPr>
          <p:txBody>
            <a:bodyPr wrap="none" rtlCol="0">
              <a:spAutoFit/>
            </a:bodyPr>
            <a:lstStyle/>
            <a:p>
              <a:pPr algn="ctr">
                <a:lnSpc>
                  <a:spcPts val="2560"/>
                </a:lnSpc>
              </a:pPr>
              <a:endParaRPr lang="en-US" sz="1400" b="1" dirty="0">
                <a:latin typeface="Century Gothic" panose="020B0502020202020204" pitchFamily="34" charset="0"/>
                <a:cs typeface="Arial" panose="020B0604020202020204" pitchFamily="34" charset="0"/>
              </a:endParaRPr>
            </a:p>
            <a:p>
              <a:pPr marL="285750" indent="-285750">
                <a:lnSpc>
                  <a:spcPts val="2560"/>
                </a:lnSpc>
                <a:buFont typeface="Arial" panose="020B0604020202020204" pitchFamily="34" charset="0"/>
                <a:buChar char="•"/>
              </a:pPr>
              <a:r>
                <a:rPr lang="en-US" sz="1400" dirty="0">
                  <a:latin typeface="Arial" panose="020B0604020202020204" pitchFamily="34" charset="0"/>
                  <a:cs typeface="Arial" panose="020B0604020202020204" pitchFamily="34" charset="0"/>
                </a:rPr>
                <a:t>Engineering &amp; Design (2 Fields)</a:t>
              </a:r>
            </a:p>
          </p:txBody>
        </p:sp>
        <p:sp>
          <p:nvSpPr>
            <p:cNvPr id="45" name="TextBox 44">
              <a:extLst>
                <a:ext uri="{FF2B5EF4-FFF2-40B4-BE49-F238E27FC236}">
                  <a16:creationId xmlns:a16="http://schemas.microsoft.com/office/drawing/2014/main" id="{C8E5B34C-998F-AD4E-B9D0-193AB96CD06B}"/>
                </a:ext>
              </a:extLst>
            </p:cNvPr>
            <p:cNvSpPr txBox="1"/>
            <p:nvPr/>
          </p:nvSpPr>
          <p:spPr>
            <a:xfrm>
              <a:off x="5368611" y="4872423"/>
              <a:ext cx="2603598" cy="714747"/>
            </a:xfrm>
            <a:prstGeom prst="rect">
              <a:avLst/>
            </a:prstGeom>
            <a:noFill/>
          </p:spPr>
          <p:txBody>
            <a:bodyPr wrap="none" rtlCol="0">
              <a:spAutoFit/>
            </a:bodyPr>
            <a:lstStyle/>
            <a:p>
              <a:pPr algn="ctr">
                <a:lnSpc>
                  <a:spcPts val="2560"/>
                </a:lnSpc>
              </a:pPr>
              <a:endParaRPr lang="en-US" sz="1400" b="1" dirty="0">
                <a:latin typeface="Century Gothic" panose="020B0502020202020204" pitchFamily="34" charset="0"/>
                <a:cs typeface="Arial" panose="020B0604020202020204" pitchFamily="34" charset="0"/>
              </a:endParaRPr>
            </a:p>
            <a:p>
              <a:pPr marL="285750" indent="-285750">
                <a:lnSpc>
                  <a:spcPts val="2560"/>
                </a:lnSpc>
                <a:buFont typeface="Arial" panose="020B0604020202020204" pitchFamily="34" charset="0"/>
                <a:buChar char="•"/>
              </a:pPr>
              <a:r>
                <a:rPr lang="en-US" sz="1400" dirty="0">
                  <a:latin typeface="Arial" panose="020B0604020202020204" pitchFamily="34" charset="0"/>
                  <a:cs typeface="Arial" panose="020B0604020202020204" pitchFamily="34" charset="0"/>
                </a:rPr>
                <a:t>Architecture（3 Courses）</a:t>
              </a:r>
            </a:p>
          </p:txBody>
        </p:sp>
        <p:sp>
          <p:nvSpPr>
            <p:cNvPr id="17" name="TextBox 16">
              <a:extLst>
                <a:ext uri="{FF2B5EF4-FFF2-40B4-BE49-F238E27FC236}">
                  <a16:creationId xmlns:a16="http://schemas.microsoft.com/office/drawing/2014/main" id="{B496EB14-45A4-E942-836B-275193753623}"/>
                </a:ext>
              </a:extLst>
            </p:cNvPr>
            <p:cNvSpPr txBox="1"/>
            <p:nvPr/>
          </p:nvSpPr>
          <p:spPr>
            <a:xfrm>
              <a:off x="5284532" y="1251419"/>
              <a:ext cx="3932487" cy="369332"/>
            </a:xfrm>
            <a:prstGeom prst="rect">
              <a:avLst/>
            </a:prstGeom>
            <a:noFill/>
          </p:spPr>
          <p:txBody>
            <a:bodyPr wrap="none" rtlCol="0">
              <a:spAutoFit/>
            </a:bodyPr>
            <a:lstStyle/>
            <a:p>
              <a:r>
                <a:rPr lang="en-US" b="1" dirty="0">
                  <a:latin typeface="Century Gothic" panose="020B0502020202020204" pitchFamily="34" charset="0"/>
                </a:rPr>
                <a:t>Systems Engineering and Science</a:t>
              </a:r>
            </a:p>
          </p:txBody>
        </p:sp>
        <p:sp>
          <p:nvSpPr>
            <p:cNvPr id="47" name="TextBox 46">
              <a:extLst>
                <a:ext uri="{FF2B5EF4-FFF2-40B4-BE49-F238E27FC236}">
                  <a16:creationId xmlns:a16="http://schemas.microsoft.com/office/drawing/2014/main" id="{66213CCE-6C5F-D748-B962-BF3010F80B40}"/>
                </a:ext>
              </a:extLst>
            </p:cNvPr>
            <p:cNvSpPr txBox="1"/>
            <p:nvPr/>
          </p:nvSpPr>
          <p:spPr>
            <a:xfrm>
              <a:off x="5280320" y="3885005"/>
              <a:ext cx="2831224" cy="369332"/>
            </a:xfrm>
            <a:prstGeom prst="rect">
              <a:avLst/>
            </a:prstGeom>
            <a:noFill/>
          </p:spPr>
          <p:txBody>
            <a:bodyPr wrap="none" rtlCol="0">
              <a:spAutoFit/>
            </a:bodyPr>
            <a:lstStyle/>
            <a:p>
              <a:r>
                <a:rPr lang="en-US" b="1" dirty="0">
                  <a:latin typeface="Century Gothic" panose="020B0502020202020204" pitchFamily="34" charset="0"/>
                </a:rPr>
                <a:t>Engineering and Design</a:t>
              </a:r>
            </a:p>
          </p:txBody>
        </p:sp>
        <p:sp>
          <p:nvSpPr>
            <p:cNvPr id="48" name="TextBox 47">
              <a:extLst>
                <a:ext uri="{FF2B5EF4-FFF2-40B4-BE49-F238E27FC236}">
                  <a16:creationId xmlns:a16="http://schemas.microsoft.com/office/drawing/2014/main" id="{57391B2F-6EFE-604A-8ECC-0922217B40D8}"/>
                </a:ext>
              </a:extLst>
            </p:cNvPr>
            <p:cNvSpPr txBox="1"/>
            <p:nvPr/>
          </p:nvSpPr>
          <p:spPr>
            <a:xfrm>
              <a:off x="5289784" y="4872423"/>
              <a:ext cx="1563248" cy="369332"/>
            </a:xfrm>
            <a:prstGeom prst="rect">
              <a:avLst/>
            </a:prstGeom>
            <a:noFill/>
          </p:spPr>
          <p:txBody>
            <a:bodyPr wrap="none" rtlCol="0">
              <a:spAutoFit/>
            </a:bodyPr>
            <a:lstStyle/>
            <a:p>
              <a:r>
                <a:rPr lang="en-US" b="1" dirty="0">
                  <a:latin typeface="Century Gothic" panose="020B0502020202020204" pitchFamily="34" charset="0"/>
                </a:rPr>
                <a:t>Architecture</a:t>
              </a:r>
            </a:p>
          </p:txBody>
        </p:sp>
        <p:sp>
          <p:nvSpPr>
            <p:cNvPr id="57" name="TextBox 56">
              <a:extLst>
                <a:ext uri="{FF2B5EF4-FFF2-40B4-BE49-F238E27FC236}">
                  <a16:creationId xmlns:a16="http://schemas.microsoft.com/office/drawing/2014/main" id="{A8C28648-AD1E-8440-B778-1051AC8F967B}"/>
                </a:ext>
              </a:extLst>
            </p:cNvPr>
            <p:cNvSpPr txBox="1"/>
            <p:nvPr/>
          </p:nvSpPr>
          <p:spPr>
            <a:xfrm>
              <a:off x="909075" y="1277445"/>
              <a:ext cx="1503938" cy="369332"/>
            </a:xfrm>
            <a:prstGeom prst="rect">
              <a:avLst/>
            </a:prstGeom>
            <a:noFill/>
          </p:spPr>
          <p:txBody>
            <a:bodyPr wrap="square" rtlCol="0">
              <a:spAutoFit/>
            </a:bodyPr>
            <a:lstStyle/>
            <a:p>
              <a:r>
                <a:rPr lang="en-US" b="1" dirty="0">
                  <a:latin typeface="Century Gothic" panose="020B0502020202020204" pitchFamily="34" charset="0"/>
                </a:rPr>
                <a:t>Engineering</a:t>
              </a:r>
            </a:p>
          </p:txBody>
        </p:sp>
        <p:grpSp>
          <p:nvGrpSpPr>
            <p:cNvPr id="13" name="Group 12">
              <a:extLst>
                <a:ext uri="{FF2B5EF4-FFF2-40B4-BE49-F238E27FC236}">
                  <a16:creationId xmlns:a16="http://schemas.microsoft.com/office/drawing/2014/main" id="{4392B26E-15EA-0F4E-AD21-86A15B9156CC}"/>
                </a:ext>
              </a:extLst>
            </p:cNvPr>
            <p:cNvGrpSpPr/>
            <p:nvPr/>
          </p:nvGrpSpPr>
          <p:grpSpPr>
            <a:xfrm>
              <a:off x="4649661" y="4770566"/>
              <a:ext cx="656359" cy="656359"/>
              <a:chOff x="3991688" y="2592931"/>
              <a:chExt cx="891097" cy="891097"/>
            </a:xfrm>
          </p:grpSpPr>
          <p:sp>
            <p:nvSpPr>
              <p:cNvPr id="44" name="円/楕円 16">
                <a:extLst>
                  <a:ext uri="{FF2B5EF4-FFF2-40B4-BE49-F238E27FC236}">
                    <a16:creationId xmlns:a16="http://schemas.microsoft.com/office/drawing/2014/main" id="{35ECA34A-8D7E-1C46-99C4-277C4AF46CCC}"/>
                  </a:ext>
                </a:extLst>
              </p:cNvPr>
              <p:cNvSpPr/>
              <p:nvPr/>
            </p:nvSpPr>
            <p:spPr>
              <a:xfrm>
                <a:off x="3991688" y="2592931"/>
                <a:ext cx="891097" cy="891097"/>
              </a:xfrm>
              <a:prstGeom prst="ellipse">
                <a:avLst/>
              </a:prstGeom>
              <a:solidFill>
                <a:schemeClr val="accent4">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8" name="図 27">
                <a:extLst>
                  <a:ext uri="{FF2B5EF4-FFF2-40B4-BE49-F238E27FC236}">
                    <a16:creationId xmlns:a16="http://schemas.microsoft.com/office/drawing/2014/main" id="{A06F084C-1C5C-BA4D-A763-4FCA7640D8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4969" y="2721665"/>
                <a:ext cx="624533" cy="624533"/>
              </a:xfrm>
              <a:prstGeom prst="rect">
                <a:avLst/>
              </a:prstGeom>
            </p:spPr>
          </p:pic>
        </p:grpSp>
        <p:grpSp>
          <p:nvGrpSpPr>
            <p:cNvPr id="12" name="Group 11">
              <a:extLst>
                <a:ext uri="{FF2B5EF4-FFF2-40B4-BE49-F238E27FC236}">
                  <a16:creationId xmlns:a16="http://schemas.microsoft.com/office/drawing/2014/main" id="{F0B84241-6CF3-274C-81F4-230B18076FA9}"/>
                </a:ext>
              </a:extLst>
            </p:cNvPr>
            <p:cNvGrpSpPr/>
            <p:nvPr/>
          </p:nvGrpSpPr>
          <p:grpSpPr>
            <a:xfrm>
              <a:off x="4623029" y="3750375"/>
              <a:ext cx="656359" cy="656359"/>
              <a:chOff x="4310458" y="4276839"/>
              <a:chExt cx="891097" cy="891097"/>
            </a:xfrm>
          </p:grpSpPr>
          <p:sp>
            <p:nvSpPr>
              <p:cNvPr id="43" name="円/楕円 14">
                <a:extLst>
                  <a:ext uri="{FF2B5EF4-FFF2-40B4-BE49-F238E27FC236}">
                    <a16:creationId xmlns:a16="http://schemas.microsoft.com/office/drawing/2014/main" id="{402772B3-29AB-EE4C-8A23-DE37793ECB21}"/>
                  </a:ext>
                </a:extLst>
              </p:cNvPr>
              <p:cNvSpPr/>
              <p:nvPr/>
            </p:nvSpPr>
            <p:spPr>
              <a:xfrm>
                <a:off x="4310458" y="4276839"/>
                <a:ext cx="891097" cy="891097"/>
              </a:xfrm>
              <a:prstGeom prst="ellipse">
                <a:avLst/>
              </a:prstGeom>
              <a:solidFill>
                <a:schemeClr val="accent2">
                  <a:alpha val="3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9" name="図 29">
                <a:extLst>
                  <a:ext uri="{FF2B5EF4-FFF2-40B4-BE49-F238E27FC236}">
                    <a16:creationId xmlns:a16="http://schemas.microsoft.com/office/drawing/2014/main" id="{8CD2A951-33BA-514E-B57D-648D32AB31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1592" y="4430422"/>
                <a:ext cx="583930" cy="583930"/>
              </a:xfrm>
              <a:prstGeom prst="rect">
                <a:avLst/>
              </a:prstGeom>
            </p:spPr>
          </p:pic>
        </p:grpSp>
        <p:grpSp>
          <p:nvGrpSpPr>
            <p:cNvPr id="15" name="Group 14">
              <a:extLst>
                <a:ext uri="{FF2B5EF4-FFF2-40B4-BE49-F238E27FC236}">
                  <a16:creationId xmlns:a16="http://schemas.microsoft.com/office/drawing/2014/main" id="{4E81D0A7-7E74-5A40-9452-7ED8BDA2D6D2}"/>
                </a:ext>
              </a:extLst>
            </p:cNvPr>
            <p:cNvGrpSpPr/>
            <p:nvPr/>
          </p:nvGrpSpPr>
          <p:grpSpPr>
            <a:xfrm>
              <a:off x="4645114" y="1156189"/>
              <a:ext cx="656359" cy="656359"/>
              <a:chOff x="4437236" y="1042707"/>
              <a:chExt cx="891097" cy="891097"/>
            </a:xfrm>
          </p:grpSpPr>
          <p:sp>
            <p:nvSpPr>
              <p:cNvPr id="60" name="円/楕円 16">
                <a:extLst>
                  <a:ext uri="{FF2B5EF4-FFF2-40B4-BE49-F238E27FC236}">
                    <a16:creationId xmlns:a16="http://schemas.microsoft.com/office/drawing/2014/main" id="{7EC3C1A8-B89B-874D-BAA3-EA1C0939BA08}"/>
                  </a:ext>
                </a:extLst>
              </p:cNvPr>
              <p:cNvSpPr/>
              <p:nvPr/>
            </p:nvSpPr>
            <p:spPr>
              <a:xfrm>
                <a:off x="4437236" y="1042707"/>
                <a:ext cx="891097" cy="891097"/>
              </a:xfrm>
              <a:prstGeom prst="ellipse">
                <a:avLst/>
              </a:prstGeom>
              <a:solidFill>
                <a:schemeClr val="accent6">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descr="A close up of a logo&#10;&#10;Description automatically generated">
                <a:extLst>
                  <a:ext uri="{FF2B5EF4-FFF2-40B4-BE49-F238E27FC236}">
                    <a16:creationId xmlns:a16="http://schemas.microsoft.com/office/drawing/2014/main" id="{3CECE6BF-B958-5B46-B123-32F6528B79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3917" y="1152172"/>
                <a:ext cx="635785" cy="635785"/>
              </a:xfrm>
              <a:prstGeom prst="rect">
                <a:avLst/>
              </a:prstGeom>
            </p:spPr>
          </p:pic>
        </p:grpSp>
        <p:grpSp>
          <p:nvGrpSpPr>
            <p:cNvPr id="11" name="Group 10">
              <a:extLst>
                <a:ext uri="{FF2B5EF4-FFF2-40B4-BE49-F238E27FC236}">
                  <a16:creationId xmlns:a16="http://schemas.microsoft.com/office/drawing/2014/main" id="{F576276E-F935-F447-B8CE-5AEE01DC33ED}"/>
                </a:ext>
              </a:extLst>
            </p:cNvPr>
            <p:cNvGrpSpPr/>
            <p:nvPr/>
          </p:nvGrpSpPr>
          <p:grpSpPr>
            <a:xfrm>
              <a:off x="241736" y="1170018"/>
              <a:ext cx="656359" cy="656359"/>
              <a:chOff x="724835" y="5058183"/>
              <a:chExt cx="891097" cy="891097"/>
            </a:xfrm>
          </p:grpSpPr>
          <p:sp>
            <p:nvSpPr>
              <p:cNvPr id="61" name="円/楕円 16">
                <a:extLst>
                  <a:ext uri="{FF2B5EF4-FFF2-40B4-BE49-F238E27FC236}">
                    <a16:creationId xmlns:a16="http://schemas.microsoft.com/office/drawing/2014/main" id="{D8F1FBC7-F998-6140-9D46-938865EE5404}"/>
                  </a:ext>
                </a:extLst>
              </p:cNvPr>
              <p:cNvSpPr/>
              <p:nvPr/>
            </p:nvSpPr>
            <p:spPr>
              <a:xfrm>
                <a:off x="724835" y="5058183"/>
                <a:ext cx="891097" cy="891097"/>
              </a:xfrm>
              <a:prstGeom prst="ellipse">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Picture 9" descr="A close up of a logo&#10;&#10;Description automatically generated">
                <a:extLst>
                  <a:ext uri="{FF2B5EF4-FFF2-40B4-BE49-F238E27FC236}">
                    <a16:creationId xmlns:a16="http://schemas.microsoft.com/office/drawing/2014/main" id="{3C5B87B2-C19F-D541-980C-D057AE33F5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942" y="5209290"/>
                <a:ext cx="588882" cy="588882"/>
              </a:xfrm>
              <a:prstGeom prst="rect">
                <a:avLst/>
              </a:prstGeom>
            </p:spPr>
          </p:pic>
        </p:grpSp>
      </p:grpSp>
      <p:pic>
        <p:nvPicPr>
          <p:cNvPr id="29" name="Picture 28" descr="A large brick building&#10;&#10;Description automatically generated">
            <a:extLst>
              <a:ext uri="{FF2B5EF4-FFF2-40B4-BE49-F238E27FC236}">
                <a16:creationId xmlns:a16="http://schemas.microsoft.com/office/drawing/2014/main" id="{1EE9E546-41A7-B643-B7A4-164AAE7932C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1" t="20805" r="-201" b="22116"/>
          <a:stretch/>
        </p:blipFill>
        <p:spPr>
          <a:xfrm>
            <a:off x="0" y="-20007"/>
            <a:ext cx="9179496" cy="1287098"/>
          </a:xfrm>
          <a:prstGeom prst="rect">
            <a:avLst/>
          </a:prstGeom>
        </p:spPr>
      </p:pic>
      <p:sp>
        <p:nvSpPr>
          <p:cNvPr id="30" name="Rectangle 29">
            <a:extLst>
              <a:ext uri="{FF2B5EF4-FFF2-40B4-BE49-F238E27FC236}">
                <a16:creationId xmlns:a16="http://schemas.microsoft.com/office/drawing/2014/main" id="{F78C25BD-A324-3943-85D4-39875AE5E163}"/>
              </a:ext>
            </a:extLst>
          </p:cNvPr>
          <p:cNvSpPr/>
          <p:nvPr/>
        </p:nvSpPr>
        <p:spPr>
          <a:xfrm>
            <a:off x="0" y="-15256"/>
            <a:ext cx="9144000" cy="1267745"/>
          </a:xfrm>
          <a:prstGeom prst="rect">
            <a:avLst/>
          </a:prstGeom>
          <a:solidFill>
            <a:schemeClr val="tx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3" name="テキスト ボックス 78">
            <a:extLst>
              <a:ext uri="{FF2B5EF4-FFF2-40B4-BE49-F238E27FC236}">
                <a16:creationId xmlns:a16="http://schemas.microsoft.com/office/drawing/2014/main" id="{538414D3-6C9A-D040-9BAB-C7D269522A30}"/>
              </a:ext>
            </a:extLst>
          </p:cNvPr>
          <p:cNvSpPr txBox="1"/>
          <p:nvPr/>
        </p:nvSpPr>
        <p:spPr>
          <a:xfrm>
            <a:off x="50018" y="272984"/>
            <a:ext cx="6070662" cy="707886"/>
          </a:xfrm>
          <a:prstGeom prst="rect">
            <a:avLst/>
          </a:prstGeom>
          <a:noFill/>
        </p:spPr>
        <p:txBody>
          <a:bodyPr vert="horz" wrap="square" rtlCol="0">
            <a:spAutoFit/>
          </a:bodyPr>
          <a:lstStyle/>
          <a:p>
            <a:r>
              <a:rPr lang="en-US" altLang="ja-JP" sz="4000" b="1" dirty="0">
                <a:solidFill>
                  <a:schemeClr val="bg1"/>
                </a:solidFill>
                <a:effectLst>
                  <a:glow>
                    <a:srgbClr val="086F6F"/>
                  </a:glow>
                  <a:outerShdw blurRad="25400" dist="50800" dir="5400000" sx="99000" sy="99000" algn="ctr" rotWithShape="0">
                    <a:srgbClr val="000000">
                      <a:alpha val="43137"/>
                    </a:srgbClr>
                  </a:outerShdw>
                </a:effectLst>
                <a:latin typeface="Arial" panose="020B0604020202020204" pitchFamily="34" charset="0"/>
                <a:cs typeface="Arial" panose="020B0604020202020204" pitchFamily="34" charset="0"/>
              </a:rPr>
              <a:t>Undergraduate </a:t>
            </a:r>
            <a:r>
              <a:rPr lang="en-US" altLang="ja-JP" sz="4000" b="1" dirty="0">
                <a:solidFill>
                  <a:schemeClr val="bg1"/>
                </a:solidFill>
                <a:effectLst>
                  <a:glow>
                    <a:srgbClr val="086F6F"/>
                  </a:glow>
                  <a:outerShdw dist="50800" dir="5400000" sx="99000" sy="99000" algn="ctr" rotWithShape="0">
                    <a:srgbClr val="000000">
                      <a:alpha val="43137"/>
                    </a:srgbClr>
                  </a:outerShdw>
                </a:effectLst>
                <a:latin typeface="Arial" panose="020B0604020202020204" pitchFamily="34" charset="0"/>
                <a:cs typeface="Arial" panose="020B0604020202020204" pitchFamily="34" charset="0"/>
              </a:rPr>
              <a:t>Program</a:t>
            </a:r>
          </a:p>
        </p:txBody>
      </p:sp>
      <p:sp>
        <p:nvSpPr>
          <p:cNvPr id="76" name="Rectangle 75">
            <a:extLst>
              <a:ext uri="{FF2B5EF4-FFF2-40B4-BE49-F238E27FC236}">
                <a16:creationId xmlns:a16="http://schemas.microsoft.com/office/drawing/2014/main" id="{3D553D55-619A-8C4F-9723-7CA047ED58A2}"/>
              </a:ext>
            </a:extLst>
          </p:cNvPr>
          <p:cNvSpPr/>
          <p:nvPr/>
        </p:nvSpPr>
        <p:spPr>
          <a:xfrm>
            <a:off x="6069794" y="603127"/>
            <a:ext cx="2481770" cy="246221"/>
          </a:xfrm>
          <a:prstGeom prst="rect">
            <a:avLst/>
          </a:prstGeom>
        </p:spPr>
        <p:txBody>
          <a:bodyPr wrap="none">
            <a:spAutoFit/>
          </a:bodyPr>
          <a:lstStyle/>
          <a:p>
            <a:r>
              <a:rPr lang="en-US" altLang="ja-JP" sz="1000" dirty="0">
                <a:solidFill>
                  <a:schemeClr val="bg1"/>
                </a:solidFill>
                <a:latin typeface="Century Gothic" panose="020B0502020202020204" pitchFamily="34" charset="0"/>
                <a:cs typeface="Arial" panose="020B0604020202020204" pitchFamily="34" charset="0"/>
              </a:rPr>
              <a:t>※4 years- Japanese Based Programs</a:t>
            </a:r>
          </a:p>
        </p:txBody>
      </p:sp>
      <p:sp>
        <p:nvSpPr>
          <p:cNvPr id="72" name="TextBox 71">
            <a:extLst>
              <a:ext uri="{FF2B5EF4-FFF2-40B4-BE49-F238E27FC236}">
                <a16:creationId xmlns:a16="http://schemas.microsoft.com/office/drawing/2014/main" id="{57106CD9-19CA-404F-8DF7-8A6950EB950A}"/>
              </a:ext>
            </a:extLst>
          </p:cNvPr>
          <p:cNvSpPr txBox="1"/>
          <p:nvPr/>
        </p:nvSpPr>
        <p:spPr>
          <a:xfrm>
            <a:off x="126427" y="2208338"/>
            <a:ext cx="679994" cy="261610"/>
          </a:xfrm>
          <a:prstGeom prst="rect">
            <a:avLst/>
          </a:prstGeom>
          <a:noFill/>
        </p:spPr>
        <p:txBody>
          <a:bodyPr vert="horz" wrap="none" rtlCol="0">
            <a:spAutoFit/>
          </a:bodyPr>
          <a:lstStyle/>
          <a:p>
            <a:r>
              <a:rPr lang="x-none" sz="1100" dirty="0">
                <a:latin typeface="Century Gothic" panose="020B0502020202020204" pitchFamily="34" charset="0"/>
              </a:rPr>
              <a:t>9 Dept.</a:t>
            </a:r>
          </a:p>
        </p:txBody>
      </p:sp>
      <p:sp>
        <p:nvSpPr>
          <p:cNvPr id="83" name="TextBox 82">
            <a:extLst>
              <a:ext uri="{FF2B5EF4-FFF2-40B4-BE49-F238E27FC236}">
                <a16:creationId xmlns:a16="http://schemas.microsoft.com/office/drawing/2014/main" id="{670D2DC1-A689-D94D-A373-FA6F6156B7DC}"/>
              </a:ext>
            </a:extLst>
          </p:cNvPr>
          <p:cNvSpPr txBox="1"/>
          <p:nvPr/>
        </p:nvSpPr>
        <p:spPr>
          <a:xfrm>
            <a:off x="4559559" y="2208338"/>
            <a:ext cx="679994" cy="261610"/>
          </a:xfrm>
          <a:prstGeom prst="rect">
            <a:avLst/>
          </a:prstGeom>
          <a:noFill/>
        </p:spPr>
        <p:txBody>
          <a:bodyPr vert="horz" wrap="none" rtlCol="0">
            <a:spAutoFit/>
          </a:bodyPr>
          <a:lstStyle/>
          <a:p>
            <a:r>
              <a:rPr lang="x-none" sz="1100" dirty="0">
                <a:latin typeface="Century Gothic" panose="020B0502020202020204" pitchFamily="34" charset="0"/>
              </a:rPr>
              <a:t>5 Dept.</a:t>
            </a:r>
          </a:p>
        </p:txBody>
      </p:sp>
      <p:sp>
        <p:nvSpPr>
          <p:cNvPr id="84" name="TextBox 83">
            <a:extLst>
              <a:ext uri="{FF2B5EF4-FFF2-40B4-BE49-F238E27FC236}">
                <a16:creationId xmlns:a16="http://schemas.microsoft.com/office/drawing/2014/main" id="{F783BF2F-C900-AC42-B618-1E1DBB71C72C}"/>
              </a:ext>
            </a:extLst>
          </p:cNvPr>
          <p:cNvSpPr txBox="1"/>
          <p:nvPr/>
        </p:nvSpPr>
        <p:spPr>
          <a:xfrm>
            <a:off x="4573354" y="4798092"/>
            <a:ext cx="679994" cy="261610"/>
          </a:xfrm>
          <a:prstGeom prst="rect">
            <a:avLst/>
          </a:prstGeom>
          <a:noFill/>
        </p:spPr>
        <p:txBody>
          <a:bodyPr vert="horz" wrap="none" rtlCol="0">
            <a:spAutoFit/>
          </a:bodyPr>
          <a:lstStyle/>
          <a:p>
            <a:r>
              <a:rPr lang="x-none" sz="1100" dirty="0">
                <a:latin typeface="Century Gothic" panose="020B0502020202020204" pitchFamily="34" charset="0"/>
              </a:rPr>
              <a:t>1 Dept.</a:t>
            </a:r>
          </a:p>
        </p:txBody>
      </p:sp>
      <p:sp>
        <p:nvSpPr>
          <p:cNvPr id="85" name="TextBox 84">
            <a:extLst>
              <a:ext uri="{FF2B5EF4-FFF2-40B4-BE49-F238E27FC236}">
                <a16:creationId xmlns:a16="http://schemas.microsoft.com/office/drawing/2014/main" id="{2975C066-4828-1E43-90BD-3FBF7717722E}"/>
              </a:ext>
            </a:extLst>
          </p:cNvPr>
          <p:cNvSpPr txBox="1"/>
          <p:nvPr/>
        </p:nvSpPr>
        <p:spPr>
          <a:xfrm>
            <a:off x="4559559" y="5780168"/>
            <a:ext cx="679994" cy="261610"/>
          </a:xfrm>
          <a:prstGeom prst="rect">
            <a:avLst/>
          </a:prstGeom>
          <a:noFill/>
        </p:spPr>
        <p:txBody>
          <a:bodyPr vert="horz" wrap="none" rtlCol="0">
            <a:spAutoFit/>
          </a:bodyPr>
          <a:lstStyle/>
          <a:p>
            <a:r>
              <a:rPr lang="x-none" sz="1100" dirty="0">
                <a:latin typeface="Century Gothic" panose="020B0502020202020204" pitchFamily="34" charset="0"/>
              </a:rPr>
              <a:t>1 Dept.</a:t>
            </a:r>
          </a:p>
        </p:txBody>
      </p:sp>
    </p:spTree>
    <p:extLst>
      <p:ext uri="{BB962C8B-B14F-4D97-AF65-F5344CB8AC3E}">
        <p14:creationId xmlns:p14="http://schemas.microsoft.com/office/powerpoint/2010/main" val="1076793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empty road with trees on the side of a building&#10;&#10;Description automatically generated">
            <a:extLst>
              <a:ext uri="{FF2B5EF4-FFF2-40B4-BE49-F238E27FC236}">
                <a16:creationId xmlns:a16="http://schemas.microsoft.com/office/drawing/2014/main" id="{3667C8AB-ADF5-324C-9CBC-11244BC284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4" t="51163" r="219" b="25171"/>
          <a:stretch/>
        </p:blipFill>
        <p:spPr>
          <a:xfrm>
            <a:off x="-83518" y="-111713"/>
            <a:ext cx="9227518" cy="1441890"/>
          </a:xfrm>
          <a:prstGeom prst="rect">
            <a:avLst/>
          </a:prstGeom>
        </p:spPr>
      </p:pic>
      <p:sp>
        <p:nvSpPr>
          <p:cNvPr id="9" name="スライド番号プレースホルダー 2"/>
          <p:cNvSpPr txBox="1">
            <a:spLocks/>
          </p:cNvSpPr>
          <p:nvPr/>
        </p:nvSpPr>
        <p:spPr>
          <a:xfrm>
            <a:off x="6974904" y="6453336"/>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50C89631-62C1-4E35-B94E-7BBF1800D043}" type="slidenum">
              <a:rPr lang="ja-JP" altLang="en-US" sz="1200" smtClean="0">
                <a:solidFill>
                  <a:schemeClr val="bg1">
                    <a:lumMod val="75000"/>
                  </a:schemeClr>
                </a:solidFill>
              </a:rPr>
              <a:pPr algn="r"/>
              <a:t>6</a:t>
            </a:fld>
            <a:endParaRPr lang="ja-JP" altLang="en-US" sz="1200" dirty="0">
              <a:solidFill>
                <a:schemeClr val="bg1">
                  <a:lumMod val="75000"/>
                </a:schemeClr>
              </a:solidFill>
            </a:endParaRPr>
          </a:p>
        </p:txBody>
      </p:sp>
      <p:sp>
        <p:nvSpPr>
          <p:cNvPr id="30" name="Rectangle 29">
            <a:extLst>
              <a:ext uri="{FF2B5EF4-FFF2-40B4-BE49-F238E27FC236}">
                <a16:creationId xmlns:a16="http://schemas.microsoft.com/office/drawing/2014/main" id="{F78C25BD-A324-3943-85D4-39875AE5E163}"/>
              </a:ext>
            </a:extLst>
          </p:cNvPr>
          <p:cNvSpPr/>
          <p:nvPr/>
        </p:nvSpPr>
        <p:spPr>
          <a:xfrm>
            <a:off x="-2374" y="-107598"/>
            <a:ext cx="9144000" cy="1423681"/>
          </a:xfrm>
          <a:prstGeom prst="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73" name="テキスト ボックス 78">
            <a:extLst>
              <a:ext uri="{FF2B5EF4-FFF2-40B4-BE49-F238E27FC236}">
                <a16:creationId xmlns:a16="http://schemas.microsoft.com/office/drawing/2014/main" id="{538414D3-6C9A-D040-9BAB-C7D269522A30}"/>
              </a:ext>
            </a:extLst>
          </p:cNvPr>
          <p:cNvSpPr txBox="1"/>
          <p:nvPr/>
        </p:nvSpPr>
        <p:spPr>
          <a:xfrm>
            <a:off x="50018" y="272984"/>
            <a:ext cx="6070662" cy="707886"/>
          </a:xfrm>
          <a:prstGeom prst="rect">
            <a:avLst/>
          </a:prstGeom>
          <a:noFill/>
        </p:spPr>
        <p:txBody>
          <a:bodyPr vert="horz" wrap="square" rtlCol="0">
            <a:spAutoFit/>
          </a:bodyPr>
          <a:lstStyle/>
          <a:p>
            <a:r>
              <a:rPr lang="en-US" altLang="ja-JP" sz="4000" b="1" dirty="0">
                <a:solidFill>
                  <a:schemeClr val="bg1"/>
                </a:solidFill>
                <a:effectLst>
                  <a:glow>
                    <a:srgbClr val="086F6F"/>
                  </a:glow>
                  <a:outerShdw blurRad="25400" dist="50800" dir="5400000" sx="99000" sy="99000" algn="ctr" rotWithShape="0">
                    <a:srgbClr val="000000">
                      <a:alpha val="43137"/>
                    </a:srgbClr>
                  </a:outerShdw>
                </a:effectLst>
                <a:latin typeface="Arial" panose="020B0604020202020204" pitchFamily="34" charset="0"/>
                <a:cs typeface="Arial" panose="020B0604020202020204" pitchFamily="34" charset="0"/>
              </a:rPr>
              <a:t>Graduate </a:t>
            </a:r>
            <a:r>
              <a:rPr lang="en-US" altLang="ja-JP" sz="4000" b="1" dirty="0">
                <a:solidFill>
                  <a:schemeClr val="bg1"/>
                </a:solidFill>
                <a:effectLst>
                  <a:glow>
                    <a:srgbClr val="086F6F"/>
                  </a:glow>
                  <a:outerShdw dist="50800" dir="5400000" sx="99000" sy="99000" algn="ctr" rotWithShape="0">
                    <a:srgbClr val="000000">
                      <a:alpha val="43137"/>
                    </a:srgbClr>
                  </a:outerShdw>
                </a:effectLst>
                <a:latin typeface="Arial" panose="020B0604020202020204" pitchFamily="34" charset="0"/>
                <a:cs typeface="Arial" panose="020B0604020202020204" pitchFamily="34" charset="0"/>
              </a:rPr>
              <a:t>Program</a:t>
            </a:r>
          </a:p>
        </p:txBody>
      </p:sp>
      <p:pic>
        <p:nvPicPr>
          <p:cNvPr id="20" name="Picture 19" descr="A group of people looking at a computer&#10;&#10;Description automatically generated">
            <a:extLst>
              <a:ext uri="{FF2B5EF4-FFF2-40B4-BE49-F238E27FC236}">
                <a16:creationId xmlns:a16="http://schemas.microsoft.com/office/drawing/2014/main" id="{7103F146-CFC5-A34A-8E4E-D5F9D55669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587" r="35146"/>
          <a:stretch/>
        </p:blipFill>
        <p:spPr>
          <a:xfrm>
            <a:off x="3333404" y="1577325"/>
            <a:ext cx="2544293" cy="4319698"/>
          </a:xfrm>
          <a:prstGeom prst="rect">
            <a:avLst/>
          </a:prstGeom>
        </p:spPr>
      </p:pic>
      <p:sp>
        <p:nvSpPr>
          <p:cNvPr id="22" name="Rectangle 21">
            <a:extLst>
              <a:ext uri="{FF2B5EF4-FFF2-40B4-BE49-F238E27FC236}">
                <a16:creationId xmlns:a16="http://schemas.microsoft.com/office/drawing/2014/main" id="{0F844A25-F5BD-394C-ABC3-4CB6FF0B6898}"/>
              </a:ext>
            </a:extLst>
          </p:cNvPr>
          <p:cNvSpPr/>
          <p:nvPr/>
        </p:nvSpPr>
        <p:spPr>
          <a:xfrm>
            <a:off x="3333404" y="4327363"/>
            <a:ext cx="2559825" cy="1569660"/>
          </a:xfrm>
          <a:prstGeom prst="rect">
            <a:avLst/>
          </a:prstGeom>
          <a:solidFill>
            <a:schemeClr val="tx1">
              <a:lumMod val="85000"/>
              <a:lumOff val="15000"/>
              <a:alpha val="50000"/>
            </a:schemeClr>
          </a:solidFill>
          <a:ln>
            <a:noFill/>
          </a:ln>
          <a:effectLst>
            <a:reflection endPos="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9">
            <a:extLst>
              <a:ext uri="{FF2B5EF4-FFF2-40B4-BE49-F238E27FC236}">
                <a16:creationId xmlns:a16="http://schemas.microsoft.com/office/drawing/2014/main" id="{C863DDB3-9F8E-8349-843F-F73774D0F868}"/>
              </a:ext>
            </a:extLst>
          </p:cNvPr>
          <p:cNvSpPr/>
          <p:nvPr/>
        </p:nvSpPr>
        <p:spPr>
          <a:xfrm>
            <a:off x="3454626" y="4574511"/>
            <a:ext cx="2528761" cy="1569660"/>
          </a:xfrm>
          <a:prstGeom prst="rect">
            <a:avLst/>
          </a:prstGeom>
        </p:spPr>
        <p:txBody>
          <a:bodyPr wrap="square">
            <a:spAutoFit/>
          </a:bodyPr>
          <a:lstStyle/>
          <a:p>
            <a:pPr algn="ctr"/>
            <a:r>
              <a:rPr lang="en-US" sz="1600" dirty="0">
                <a:solidFill>
                  <a:schemeClr val="bg1"/>
                </a:solidFill>
                <a:latin typeface="Century Gothic" panose="020B0502020202020204" pitchFamily="34" charset="0"/>
              </a:rPr>
              <a:t>The Graduate School comprises fields of study from undergraduate programs.</a:t>
            </a:r>
            <a:br>
              <a:rPr lang="en-US" sz="1600" dirty="0">
                <a:latin typeface="Century Gothic" panose="020B0502020202020204" pitchFamily="34" charset="0"/>
              </a:rPr>
            </a:br>
            <a:endParaRPr lang="x-none" sz="1600" dirty="0">
              <a:latin typeface="Century Gothic" panose="020B0502020202020204" pitchFamily="34" charset="0"/>
            </a:endParaRPr>
          </a:p>
        </p:txBody>
      </p:sp>
      <p:grpSp>
        <p:nvGrpSpPr>
          <p:cNvPr id="3" name="Group 2">
            <a:extLst>
              <a:ext uri="{FF2B5EF4-FFF2-40B4-BE49-F238E27FC236}">
                <a16:creationId xmlns:a16="http://schemas.microsoft.com/office/drawing/2014/main" id="{5903EB0D-192A-9049-A10E-FC91219EFAD7}"/>
              </a:ext>
            </a:extLst>
          </p:cNvPr>
          <p:cNvGrpSpPr/>
          <p:nvPr/>
        </p:nvGrpSpPr>
        <p:grpSpPr>
          <a:xfrm>
            <a:off x="297840" y="1363991"/>
            <a:ext cx="2654894" cy="4687205"/>
            <a:chOff x="244741" y="1134158"/>
            <a:chExt cx="2654894" cy="4687205"/>
          </a:xfrm>
        </p:grpSpPr>
        <p:grpSp>
          <p:nvGrpSpPr>
            <p:cNvPr id="6" name="Group 5">
              <a:extLst>
                <a:ext uri="{FF2B5EF4-FFF2-40B4-BE49-F238E27FC236}">
                  <a16:creationId xmlns:a16="http://schemas.microsoft.com/office/drawing/2014/main" id="{6505EEF3-94F1-0845-8877-1C343168840F}"/>
                </a:ext>
              </a:extLst>
            </p:cNvPr>
            <p:cNvGrpSpPr/>
            <p:nvPr/>
          </p:nvGrpSpPr>
          <p:grpSpPr>
            <a:xfrm>
              <a:off x="244741" y="1282737"/>
              <a:ext cx="2654894" cy="4538626"/>
              <a:chOff x="379228" y="1298425"/>
              <a:chExt cx="2654894" cy="4538626"/>
            </a:xfrm>
          </p:grpSpPr>
          <p:sp>
            <p:nvSpPr>
              <p:cNvPr id="41" name="TextBox 40">
                <a:extLst>
                  <a:ext uri="{FF2B5EF4-FFF2-40B4-BE49-F238E27FC236}">
                    <a16:creationId xmlns:a16="http://schemas.microsoft.com/office/drawing/2014/main" id="{C2286BD5-8C4B-E74F-85F6-AAE6F7AD0795}"/>
                  </a:ext>
                </a:extLst>
              </p:cNvPr>
              <p:cNvSpPr txBox="1"/>
              <p:nvPr/>
            </p:nvSpPr>
            <p:spPr>
              <a:xfrm>
                <a:off x="379228" y="2128279"/>
                <a:ext cx="2654894" cy="3708772"/>
              </a:xfrm>
              <a:prstGeom prst="rect">
                <a:avLst/>
              </a:prstGeom>
              <a:noFill/>
            </p:spPr>
            <p:txBody>
              <a:bodyPr wrap="none" rtlCol="0">
                <a:spAutoFit/>
              </a:bodyPr>
              <a:lstStyle/>
              <a:p>
                <a:pPr marL="285750" indent="-285750">
                  <a:lnSpc>
                    <a:spcPts val="2560"/>
                  </a:lnSpc>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285750" indent="-285750">
                  <a:lnSpc>
                    <a:spcPts val="2560"/>
                  </a:lnSpc>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285750" indent="-285750">
                  <a:lnSpc>
                    <a:spcPts val="2560"/>
                  </a:lnSpc>
                  <a:buFont typeface="Arial" panose="020B0604020202020204" pitchFamily="34" charset="0"/>
                  <a:buChar char="•"/>
                </a:pPr>
                <a:r>
                  <a:rPr lang="en-US" sz="1100" dirty="0">
                    <a:latin typeface="Arial" panose="020B0604020202020204" pitchFamily="34" charset="0"/>
                    <a:cs typeface="Arial" panose="020B0604020202020204" pitchFamily="34" charset="0"/>
                  </a:rPr>
                  <a:t>Electrical Engineering </a:t>
                </a:r>
              </a:p>
              <a:p>
                <a:pPr>
                  <a:lnSpc>
                    <a:spcPts val="2560"/>
                  </a:lnSpc>
                </a:pPr>
                <a:r>
                  <a:rPr lang="en-US" sz="1100" dirty="0">
                    <a:latin typeface="Arial" panose="020B0604020202020204" pitchFamily="34" charset="0"/>
                    <a:cs typeface="Arial" panose="020B0604020202020204" pitchFamily="34" charset="0"/>
                  </a:rPr>
                  <a:t>       and Computer Science</a:t>
                </a:r>
              </a:p>
              <a:p>
                <a:pPr marL="285750" indent="-285750">
                  <a:lnSpc>
                    <a:spcPts val="2560"/>
                  </a:lnSpc>
                  <a:buFont typeface="Arial" panose="020B0604020202020204" pitchFamily="34" charset="0"/>
                  <a:buChar char="•"/>
                </a:pPr>
                <a:r>
                  <a:rPr lang="en-US" sz="1100" dirty="0">
                    <a:latin typeface="Arial" panose="020B0604020202020204" pitchFamily="34" charset="0"/>
                    <a:cs typeface="Arial" panose="020B0604020202020204" pitchFamily="34" charset="0"/>
                  </a:rPr>
                  <a:t>Materials Science and Engineering</a:t>
                </a:r>
              </a:p>
              <a:p>
                <a:pPr marL="285750" indent="-285750">
                  <a:lnSpc>
                    <a:spcPts val="2560"/>
                  </a:lnSpc>
                  <a:buFont typeface="Arial" panose="020B0604020202020204" pitchFamily="34" charset="0"/>
                  <a:buChar char="•"/>
                </a:pPr>
                <a:r>
                  <a:rPr lang="en-US" sz="1100" dirty="0">
                    <a:latin typeface="Arial" panose="020B0604020202020204" pitchFamily="34" charset="0"/>
                    <a:cs typeface="Arial" panose="020B0604020202020204" pitchFamily="34" charset="0"/>
                  </a:rPr>
                  <a:t>Applied Chemistry</a:t>
                </a:r>
              </a:p>
              <a:p>
                <a:pPr marL="285750" indent="-285750">
                  <a:lnSpc>
                    <a:spcPts val="2560"/>
                  </a:lnSpc>
                  <a:buFont typeface="Arial" panose="020B0604020202020204" pitchFamily="34" charset="0"/>
                  <a:buChar char="•"/>
                </a:pPr>
                <a:r>
                  <a:rPr lang="en-US" sz="1100" dirty="0">
                    <a:latin typeface="Arial" panose="020B0604020202020204" pitchFamily="34" charset="0"/>
                    <a:cs typeface="Arial" panose="020B0604020202020204" pitchFamily="34" charset="0"/>
                  </a:rPr>
                  <a:t>Mechanical Engineering</a:t>
                </a:r>
              </a:p>
              <a:p>
                <a:pPr marL="285750" indent="-285750">
                  <a:lnSpc>
                    <a:spcPts val="2560"/>
                  </a:lnSpc>
                  <a:buFont typeface="Arial" panose="020B0604020202020204" pitchFamily="34" charset="0"/>
                  <a:buChar char="•"/>
                </a:pPr>
                <a:r>
                  <a:rPr lang="en-US" sz="1100" dirty="0">
                    <a:latin typeface="Arial" panose="020B0604020202020204" pitchFamily="34" charset="0"/>
                    <a:cs typeface="Arial" panose="020B0604020202020204" pitchFamily="34" charset="0"/>
                  </a:rPr>
                  <a:t>Architecture and Civil Engineering</a:t>
                </a:r>
              </a:p>
              <a:p>
                <a:pPr marL="285750" indent="-285750">
                  <a:lnSpc>
                    <a:spcPts val="2560"/>
                  </a:lnSpc>
                  <a:buFont typeface="Arial" panose="020B0604020202020204" pitchFamily="34" charset="0"/>
                  <a:buChar char="•"/>
                </a:pPr>
                <a:r>
                  <a:rPr lang="en-US" sz="1100" dirty="0">
                    <a:latin typeface="Arial" panose="020B0604020202020204" pitchFamily="34" charset="0"/>
                    <a:cs typeface="Arial" panose="020B0604020202020204" pitchFamily="34" charset="0"/>
                  </a:rPr>
                  <a:t>Systems Engineering and Science</a:t>
                </a:r>
              </a:p>
              <a:p>
                <a:pPr marL="285750" indent="-285750">
                  <a:lnSpc>
                    <a:spcPts val="2560"/>
                  </a:lnSpc>
                  <a:buFont typeface="Arial" panose="020B0604020202020204" pitchFamily="34" charset="0"/>
                  <a:buChar char="•"/>
                </a:pPr>
                <a:r>
                  <a:rPr lang="en-US" sz="1100" dirty="0">
                    <a:latin typeface="Arial" panose="020B0604020202020204" pitchFamily="34" charset="0"/>
                    <a:cs typeface="Arial" panose="020B0604020202020204" pitchFamily="34" charset="0"/>
                  </a:rPr>
                  <a:t>Global Course of Engineering</a:t>
                </a:r>
              </a:p>
              <a:p>
                <a:pPr>
                  <a:lnSpc>
                    <a:spcPts val="2560"/>
                  </a:lnSpc>
                </a:pPr>
                <a:r>
                  <a:rPr lang="en-US" sz="1100" dirty="0">
                    <a:latin typeface="Arial" panose="020B0604020202020204" pitchFamily="34" charset="0"/>
                    <a:cs typeface="Arial" panose="020B0604020202020204" pitchFamily="34" charset="0"/>
                  </a:rPr>
                  <a:t>        and Science</a:t>
                </a:r>
                <a:endParaRPr lang="x-none" sz="1100" dirty="0">
                  <a:latin typeface="Arial" panose="020B0604020202020204" pitchFamily="34" charset="0"/>
                  <a:cs typeface="Arial" panose="020B0604020202020204" pitchFamily="34" charset="0"/>
                </a:endParaRPr>
              </a:p>
            </p:txBody>
          </p:sp>
          <p:sp>
            <p:nvSpPr>
              <p:cNvPr id="53" name="円/楕円 16">
                <a:extLst>
                  <a:ext uri="{FF2B5EF4-FFF2-40B4-BE49-F238E27FC236}">
                    <a16:creationId xmlns:a16="http://schemas.microsoft.com/office/drawing/2014/main" id="{81B4751C-E45A-C847-BD1B-E60970BE0706}"/>
                  </a:ext>
                </a:extLst>
              </p:cNvPr>
              <p:cNvSpPr/>
              <p:nvPr/>
            </p:nvSpPr>
            <p:spPr>
              <a:xfrm>
                <a:off x="1393454" y="1298425"/>
                <a:ext cx="656359" cy="656359"/>
              </a:xfrm>
              <a:prstGeom prst="ellipse">
                <a:avLst/>
              </a:prstGeom>
              <a:solidFill>
                <a:srgbClr val="C09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1C0AD591-FE8D-D545-9D27-F45413453BD0}"/>
                  </a:ext>
                </a:extLst>
              </p:cNvPr>
              <p:cNvSpPr txBox="1"/>
              <p:nvPr/>
            </p:nvSpPr>
            <p:spPr>
              <a:xfrm>
                <a:off x="676063" y="1977976"/>
                <a:ext cx="2091139" cy="584775"/>
              </a:xfrm>
              <a:prstGeom prst="rect">
                <a:avLst/>
              </a:prstGeom>
              <a:noFill/>
            </p:spPr>
            <p:txBody>
              <a:bodyPr wrap="square" rtlCol="0">
                <a:spAutoFit/>
              </a:bodyPr>
              <a:lstStyle/>
              <a:p>
                <a:pPr algn="ctr"/>
                <a:r>
                  <a:rPr lang="en-US" sz="1600" b="1" dirty="0">
                    <a:latin typeface="Century Gothic" panose="020B0502020202020204" pitchFamily="34" charset="0"/>
                  </a:rPr>
                  <a:t>Master's Programs (2years)</a:t>
                </a:r>
              </a:p>
            </p:txBody>
          </p:sp>
          <p:sp>
            <p:nvSpPr>
              <p:cNvPr id="75" name="TextBox 74">
                <a:extLst>
                  <a:ext uri="{FF2B5EF4-FFF2-40B4-BE49-F238E27FC236}">
                    <a16:creationId xmlns:a16="http://schemas.microsoft.com/office/drawing/2014/main" id="{E205776F-B731-DD46-8123-5B8E2E8015D7}"/>
                  </a:ext>
                </a:extLst>
              </p:cNvPr>
              <p:cNvSpPr txBox="1"/>
              <p:nvPr/>
            </p:nvSpPr>
            <p:spPr>
              <a:xfrm>
                <a:off x="1291518" y="2585163"/>
                <a:ext cx="870751" cy="246221"/>
              </a:xfrm>
              <a:prstGeom prst="rect">
                <a:avLst/>
              </a:prstGeom>
              <a:noFill/>
            </p:spPr>
            <p:txBody>
              <a:bodyPr vert="horz" wrap="none" rtlCol="0">
                <a:spAutoFit/>
              </a:bodyPr>
              <a:lstStyle/>
              <a:p>
                <a:r>
                  <a:rPr lang="en-US" sz="1000" dirty="0">
                    <a:solidFill>
                      <a:schemeClr val="bg1"/>
                    </a:solidFill>
                    <a:highlight>
                      <a:srgbClr val="204C3B"/>
                    </a:highlight>
                    <a:latin typeface="Century Gothic" panose="020B0502020202020204" pitchFamily="34" charset="0"/>
                  </a:rPr>
                  <a:t>7 Programs</a:t>
                </a:r>
                <a:endParaRPr lang="x-none" sz="1000" dirty="0">
                  <a:solidFill>
                    <a:schemeClr val="bg1"/>
                  </a:solidFill>
                  <a:highlight>
                    <a:srgbClr val="204C3B"/>
                  </a:highlight>
                  <a:latin typeface="Century Gothic" panose="020B0502020202020204" pitchFamily="34" charset="0"/>
                </a:endParaRPr>
              </a:p>
            </p:txBody>
          </p:sp>
        </p:grpSp>
        <p:pic>
          <p:nvPicPr>
            <p:cNvPr id="24" name="Picture 23" descr="A close up of a logo&#10;&#10;Description automatically generated">
              <a:extLst>
                <a:ext uri="{FF2B5EF4-FFF2-40B4-BE49-F238E27FC236}">
                  <a16:creationId xmlns:a16="http://schemas.microsoft.com/office/drawing/2014/main" id="{5A884142-DB8D-2346-AE0F-71B2616448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901" y="1134158"/>
              <a:ext cx="895011" cy="895011"/>
            </a:xfrm>
            <a:prstGeom prst="rect">
              <a:avLst/>
            </a:prstGeom>
          </p:spPr>
        </p:pic>
      </p:grpSp>
      <p:grpSp>
        <p:nvGrpSpPr>
          <p:cNvPr id="2" name="Group 1">
            <a:extLst>
              <a:ext uri="{FF2B5EF4-FFF2-40B4-BE49-F238E27FC236}">
                <a16:creationId xmlns:a16="http://schemas.microsoft.com/office/drawing/2014/main" id="{D3EC5A93-FA27-2042-AD7E-B6CE6D6E63A5}"/>
              </a:ext>
            </a:extLst>
          </p:cNvPr>
          <p:cNvGrpSpPr/>
          <p:nvPr/>
        </p:nvGrpSpPr>
        <p:grpSpPr>
          <a:xfrm>
            <a:off x="6089077" y="1607041"/>
            <a:ext cx="2752624" cy="2546974"/>
            <a:chOff x="5981148" y="1278862"/>
            <a:chExt cx="2752624" cy="2546974"/>
          </a:xfrm>
        </p:grpSpPr>
        <p:grpSp>
          <p:nvGrpSpPr>
            <p:cNvPr id="5" name="Group 4">
              <a:extLst>
                <a:ext uri="{FF2B5EF4-FFF2-40B4-BE49-F238E27FC236}">
                  <a16:creationId xmlns:a16="http://schemas.microsoft.com/office/drawing/2014/main" id="{D12F9C1D-C4DD-D14A-B0D2-01748B86D5A2}"/>
                </a:ext>
              </a:extLst>
            </p:cNvPr>
            <p:cNvGrpSpPr/>
            <p:nvPr/>
          </p:nvGrpSpPr>
          <p:grpSpPr>
            <a:xfrm>
              <a:off x="5981148" y="1278862"/>
              <a:ext cx="2752624" cy="2546974"/>
              <a:chOff x="3280519" y="1294550"/>
              <a:chExt cx="2752624" cy="2546974"/>
            </a:xfrm>
          </p:grpSpPr>
          <p:sp>
            <p:nvSpPr>
              <p:cNvPr id="46" name="TextBox 45">
                <a:extLst>
                  <a:ext uri="{FF2B5EF4-FFF2-40B4-BE49-F238E27FC236}">
                    <a16:creationId xmlns:a16="http://schemas.microsoft.com/office/drawing/2014/main" id="{562DAB75-0D74-8E41-B42F-8BCB85B6FFF1}"/>
                  </a:ext>
                </a:extLst>
              </p:cNvPr>
              <p:cNvSpPr txBox="1"/>
              <p:nvPr/>
            </p:nvSpPr>
            <p:spPr>
              <a:xfrm>
                <a:off x="3280519" y="2003551"/>
                <a:ext cx="2752624" cy="584775"/>
              </a:xfrm>
              <a:prstGeom prst="rect">
                <a:avLst/>
              </a:prstGeom>
              <a:noFill/>
            </p:spPr>
            <p:txBody>
              <a:bodyPr wrap="square" rtlCol="0">
                <a:spAutoFit/>
              </a:bodyPr>
              <a:lstStyle/>
              <a:p>
                <a:pPr algn="ctr"/>
                <a:r>
                  <a:rPr lang="en-US" sz="1600" b="1" dirty="0">
                    <a:latin typeface="Century Gothic" panose="020B0502020202020204" pitchFamily="34" charset="0"/>
                  </a:rPr>
                  <a:t>Doctoral Programs</a:t>
                </a:r>
              </a:p>
              <a:p>
                <a:pPr algn="ctr"/>
                <a:r>
                  <a:rPr lang="en-US" sz="1600" b="1" dirty="0">
                    <a:latin typeface="Century Gothic" panose="020B0502020202020204" pitchFamily="34" charset="0"/>
                  </a:rPr>
                  <a:t>(3 Years) </a:t>
                </a:r>
              </a:p>
            </p:txBody>
          </p:sp>
          <p:sp>
            <p:nvSpPr>
              <p:cNvPr id="50" name="円/楕円 16">
                <a:extLst>
                  <a:ext uri="{FF2B5EF4-FFF2-40B4-BE49-F238E27FC236}">
                    <a16:creationId xmlns:a16="http://schemas.microsoft.com/office/drawing/2014/main" id="{11642924-77A6-2548-B759-BF6590762A97}"/>
                  </a:ext>
                </a:extLst>
              </p:cNvPr>
              <p:cNvSpPr/>
              <p:nvPr/>
            </p:nvSpPr>
            <p:spPr>
              <a:xfrm>
                <a:off x="4309570" y="1294550"/>
                <a:ext cx="656359" cy="656359"/>
              </a:xfrm>
              <a:prstGeom prst="ellipse">
                <a:avLst/>
              </a:prstGeom>
              <a:solidFill>
                <a:srgbClr val="FFE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FC5E3DBF-1F71-9541-8F32-26FEE0D12330}"/>
                  </a:ext>
                </a:extLst>
              </p:cNvPr>
              <p:cNvSpPr txBox="1"/>
              <p:nvPr/>
            </p:nvSpPr>
            <p:spPr>
              <a:xfrm>
                <a:off x="3471593" y="3133573"/>
                <a:ext cx="2326278" cy="707951"/>
              </a:xfrm>
              <a:prstGeom prst="rect">
                <a:avLst/>
              </a:prstGeom>
              <a:noFill/>
            </p:spPr>
            <p:txBody>
              <a:bodyPr wrap="none" rtlCol="0">
                <a:spAutoFit/>
              </a:bodyPr>
              <a:lstStyle/>
              <a:p>
                <a:pPr marL="171450" indent="-171450">
                  <a:lnSpc>
                    <a:spcPts val="2560"/>
                  </a:lnSpc>
                  <a:buFont typeface="Arial" panose="020B0604020202020204" pitchFamily="34" charset="0"/>
                  <a:buChar char="•"/>
                </a:pPr>
                <a:r>
                  <a:rPr lang="en-US" sz="1100" dirty="0">
                    <a:latin typeface="Arial" panose="020B0604020202020204" pitchFamily="34" charset="0"/>
                    <a:cs typeface="Arial" panose="020B0604020202020204" pitchFamily="34" charset="0"/>
                  </a:rPr>
                  <a:t>Regional Environment Systems</a:t>
                </a:r>
              </a:p>
              <a:p>
                <a:pPr marL="171450" indent="-171450">
                  <a:lnSpc>
                    <a:spcPts val="2560"/>
                  </a:lnSpc>
                  <a:buFont typeface="Arial" panose="020B0604020202020204" pitchFamily="34" charset="0"/>
                  <a:buChar char="•"/>
                </a:pPr>
                <a:r>
                  <a:rPr lang="en-US" sz="1100" dirty="0">
                    <a:latin typeface="Arial" panose="020B0604020202020204" pitchFamily="34" charset="0"/>
                    <a:cs typeface="Arial" panose="020B0604020202020204" pitchFamily="34" charset="0"/>
                  </a:rPr>
                  <a:t>Functional Control Systems</a:t>
                </a:r>
              </a:p>
            </p:txBody>
          </p:sp>
          <p:sp>
            <p:nvSpPr>
              <p:cNvPr id="32" name="TextBox 31">
                <a:extLst>
                  <a:ext uri="{FF2B5EF4-FFF2-40B4-BE49-F238E27FC236}">
                    <a16:creationId xmlns:a16="http://schemas.microsoft.com/office/drawing/2014/main" id="{16511B45-2E48-824D-BF0F-27290C003B13}"/>
                  </a:ext>
                </a:extLst>
              </p:cNvPr>
              <p:cNvSpPr txBox="1"/>
              <p:nvPr/>
            </p:nvSpPr>
            <p:spPr>
              <a:xfrm>
                <a:off x="4210140" y="2589150"/>
                <a:ext cx="870751" cy="246221"/>
              </a:xfrm>
              <a:prstGeom prst="rect">
                <a:avLst/>
              </a:prstGeom>
              <a:noFill/>
            </p:spPr>
            <p:txBody>
              <a:bodyPr vert="horz" wrap="none" rtlCol="0">
                <a:spAutoFit/>
              </a:bodyPr>
              <a:lstStyle/>
              <a:p>
                <a:r>
                  <a:rPr lang="en-US" sz="1000" dirty="0">
                    <a:solidFill>
                      <a:schemeClr val="bg1"/>
                    </a:solidFill>
                    <a:highlight>
                      <a:srgbClr val="204C3B"/>
                    </a:highlight>
                    <a:latin typeface="Century Gothic" panose="020B0502020202020204" pitchFamily="34" charset="0"/>
                  </a:rPr>
                  <a:t>2 Programs</a:t>
                </a:r>
                <a:endParaRPr lang="x-none" sz="1000" dirty="0">
                  <a:solidFill>
                    <a:schemeClr val="bg1"/>
                  </a:solidFill>
                  <a:highlight>
                    <a:srgbClr val="204C3B"/>
                  </a:highlight>
                  <a:latin typeface="Century Gothic" panose="020B0502020202020204" pitchFamily="34" charset="0"/>
                </a:endParaRPr>
              </a:p>
            </p:txBody>
          </p:sp>
        </p:grpSp>
        <p:pic>
          <p:nvPicPr>
            <p:cNvPr id="26" name="Picture 25" descr="A close up of a logo&#10;&#10;Description automatically generated">
              <a:extLst>
                <a:ext uri="{FF2B5EF4-FFF2-40B4-BE49-F238E27FC236}">
                  <a16:creationId xmlns:a16="http://schemas.microsoft.com/office/drawing/2014/main" id="{8141AB49-6592-8E4B-8D40-36257E3718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8210" y="1331504"/>
              <a:ext cx="574301" cy="574301"/>
            </a:xfrm>
            <a:prstGeom prst="rect">
              <a:avLst/>
            </a:prstGeom>
          </p:spPr>
        </p:pic>
      </p:grpSp>
    </p:spTree>
    <p:extLst>
      <p:ext uri="{BB962C8B-B14F-4D97-AF65-F5344CB8AC3E}">
        <p14:creationId xmlns:p14="http://schemas.microsoft.com/office/powerpoint/2010/main" val="3756288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FBC331B-007E-A64A-8A9A-3C809006049F}"/>
              </a:ext>
            </a:extLst>
          </p:cNvPr>
          <p:cNvSpPr txBox="1"/>
          <p:nvPr/>
        </p:nvSpPr>
        <p:spPr>
          <a:xfrm>
            <a:off x="138516" y="45299"/>
            <a:ext cx="7920880" cy="584775"/>
          </a:xfrm>
          <a:prstGeom prst="rect">
            <a:avLst/>
          </a:prstGeom>
          <a:noFill/>
        </p:spPr>
        <p:txBody>
          <a:bodyPr wrap="square" rtlCol="0">
            <a:spAutoFit/>
          </a:bodyPr>
          <a:lstStyle/>
          <a:p>
            <a:r>
              <a:rPr kumimoji="1" lang="en-US" altLang="ja-JP" sz="3200" b="1" dirty="0">
                <a:latin typeface="Century Gothic" panose="020B0502020202020204" pitchFamily="34" charset="0"/>
                <a:cs typeface="Arial" panose="020B0604020202020204" pitchFamily="34" charset="0"/>
              </a:rPr>
              <a:t>SIT Lab</a:t>
            </a:r>
          </a:p>
        </p:txBody>
      </p:sp>
      <p:sp>
        <p:nvSpPr>
          <p:cNvPr id="9" name="テキスト ボックス 8"/>
          <p:cNvSpPr txBox="1"/>
          <p:nvPr/>
        </p:nvSpPr>
        <p:spPr>
          <a:xfrm>
            <a:off x="3774524" y="2791928"/>
            <a:ext cx="1510699" cy="1031051"/>
          </a:xfrm>
          <a:prstGeom prst="rect">
            <a:avLst/>
          </a:prstGeom>
          <a:noFill/>
        </p:spPr>
        <p:txBody>
          <a:bodyPr wrap="square" rtlCol="0">
            <a:spAutoFit/>
          </a:bodyPr>
          <a:lstStyle/>
          <a:p>
            <a:pPr algn="ctr"/>
            <a:r>
              <a:rPr lang="en-US" altLang="ja-JP" sz="2000" b="1" dirty="0">
                <a:solidFill>
                  <a:schemeClr val="bg1"/>
                </a:solidFill>
                <a:effectLst>
                  <a:outerShdw blurRad="38100" dist="38100" dir="2700000" algn="tl">
                    <a:srgbClr val="000000">
                      <a:alpha val="43137"/>
                    </a:srgbClr>
                  </a:outerShdw>
                </a:effectLst>
                <a:latin typeface="Century Gothic" panose="020B0502020202020204" pitchFamily="34" charset="0"/>
              </a:rPr>
              <a:t>7 Major Academic </a:t>
            </a:r>
          </a:p>
          <a:p>
            <a:pPr algn="ctr"/>
            <a:r>
              <a:rPr lang="en-US" altLang="ja-JP" sz="2100" b="1" dirty="0">
                <a:solidFill>
                  <a:schemeClr val="bg1"/>
                </a:solidFill>
                <a:effectLst>
                  <a:outerShdw blurRad="38100" dist="38100" dir="2700000" algn="tl">
                    <a:srgbClr val="000000">
                      <a:alpha val="43137"/>
                    </a:srgbClr>
                  </a:outerShdw>
                </a:effectLst>
                <a:latin typeface="Century Gothic" panose="020B0502020202020204" pitchFamily="34" charset="0"/>
              </a:rPr>
              <a:t>Field</a:t>
            </a:r>
            <a:endParaRPr kumimoji="1" lang="ja-JP" altLang="en-US" sz="21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nvGrpSpPr>
          <p:cNvPr id="75" name="Group 74">
            <a:extLst>
              <a:ext uri="{FF2B5EF4-FFF2-40B4-BE49-F238E27FC236}">
                <a16:creationId xmlns:a16="http://schemas.microsoft.com/office/drawing/2014/main" id="{344BC179-1DBB-6C42-83A7-F13594FC0D23}"/>
              </a:ext>
            </a:extLst>
          </p:cNvPr>
          <p:cNvGrpSpPr/>
          <p:nvPr/>
        </p:nvGrpSpPr>
        <p:grpSpPr>
          <a:xfrm>
            <a:off x="862939" y="3386698"/>
            <a:ext cx="2742859" cy="891097"/>
            <a:chOff x="895188" y="3607710"/>
            <a:chExt cx="2742859" cy="891097"/>
          </a:xfrm>
        </p:grpSpPr>
        <p:grpSp>
          <p:nvGrpSpPr>
            <p:cNvPr id="4" name="Group 126">
              <a:extLst>
                <a:ext uri="{FF2B5EF4-FFF2-40B4-BE49-F238E27FC236}">
                  <a16:creationId xmlns:a16="http://schemas.microsoft.com/office/drawing/2014/main" id="{F1213596-21DD-604A-A3D4-B2B26CF072CA}"/>
                </a:ext>
              </a:extLst>
            </p:cNvPr>
            <p:cNvGrpSpPr/>
            <p:nvPr/>
          </p:nvGrpSpPr>
          <p:grpSpPr>
            <a:xfrm rot="15600000" flipH="1">
              <a:off x="3409931" y="3741798"/>
              <a:ext cx="47609" cy="408623"/>
              <a:chOff x="4014984" y="6592010"/>
              <a:chExt cx="50404" cy="432607"/>
            </a:xfrm>
            <a:solidFill>
              <a:srgbClr val="FFC924"/>
            </a:solidFill>
          </p:grpSpPr>
          <p:sp>
            <p:nvSpPr>
              <p:cNvPr id="5" name="Oval 35">
                <a:extLst>
                  <a:ext uri="{FF2B5EF4-FFF2-40B4-BE49-F238E27FC236}">
                    <a16:creationId xmlns:a16="http://schemas.microsoft.com/office/drawing/2014/main" id="{ECC6DA91-171A-B24E-B71C-3ECD5F772F7D}"/>
                  </a:ext>
                </a:extLst>
              </p:cNvPr>
              <p:cNvSpPr/>
              <p:nvPr/>
            </p:nvSpPr>
            <p:spPr>
              <a:xfrm>
                <a:off x="4014984" y="6592010"/>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Oval 36">
                <a:extLst>
                  <a:ext uri="{FF2B5EF4-FFF2-40B4-BE49-F238E27FC236}">
                    <a16:creationId xmlns:a16="http://schemas.microsoft.com/office/drawing/2014/main" id="{0964D930-DA95-9A4B-A85A-E643D2613019}"/>
                  </a:ext>
                </a:extLst>
              </p:cNvPr>
              <p:cNvSpPr/>
              <p:nvPr/>
            </p:nvSpPr>
            <p:spPr>
              <a:xfrm>
                <a:off x="4014984" y="6719411"/>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Oval 45">
                <a:extLst>
                  <a:ext uri="{FF2B5EF4-FFF2-40B4-BE49-F238E27FC236}">
                    <a16:creationId xmlns:a16="http://schemas.microsoft.com/office/drawing/2014/main" id="{685AE9A5-0440-964F-8889-66246F586C84}"/>
                  </a:ext>
                </a:extLst>
              </p:cNvPr>
              <p:cNvSpPr/>
              <p:nvPr/>
            </p:nvSpPr>
            <p:spPr>
              <a:xfrm>
                <a:off x="4014984" y="6846812"/>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Oval 46">
                <a:extLst>
                  <a:ext uri="{FF2B5EF4-FFF2-40B4-BE49-F238E27FC236}">
                    <a16:creationId xmlns:a16="http://schemas.microsoft.com/office/drawing/2014/main" id="{F9DF713C-F466-8748-93B9-DA39FF0B9EE2}"/>
                  </a:ext>
                </a:extLst>
              </p:cNvPr>
              <p:cNvSpPr/>
              <p:nvPr/>
            </p:nvSpPr>
            <p:spPr>
              <a:xfrm>
                <a:off x="4014984" y="6974213"/>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0" name="円/楕円 9"/>
            <p:cNvSpPr/>
            <p:nvPr/>
          </p:nvSpPr>
          <p:spPr>
            <a:xfrm flipH="1">
              <a:off x="2216463" y="3607710"/>
              <a:ext cx="891097" cy="891097"/>
            </a:xfrm>
            <a:prstGeom prst="ellipse">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3658" y="3784904"/>
              <a:ext cx="536706" cy="536706"/>
            </a:xfrm>
            <a:prstGeom prst="rect">
              <a:avLst/>
            </a:prstGeom>
          </p:spPr>
        </p:pic>
        <p:sp>
          <p:nvSpPr>
            <p:cNvPr id="12" name="正方形/長方形 11"/>
            <p:cNvSpPr/>
            <p:nvPr/>
          </p:nvSpPr>
          <p:spPr>
            <a:xfrm>
              <a:off x="895188" y="3927474"/>
              <a:ext cx="1233030" cy="307777"/>
            </a:xfrm>
            <a:prstGeom prst="rect">
              <a:avLst/>
            </a:prstGeom>
          </p:spPr>
          <p:txBody>
            <a:bodyPr wrap="none">
              <a:spAutoFit/>
            </a:bodyPr>
            <a:lstStyle/>
            <a:p>
              <a:pPr fontAlgn="base"/>
              <a:r>
                <a:rPr lang="en-US" altLang="ja-JP" sz="1400" b="1" dirty="0">
                  <a:latin typeface="Century Gothic" panose="020B0502020202020204" pitchFamily="34" charset="0"/>
                </a:rPr>
                <a:t>Mechanical</a:t>
              </a:r>
            </a:p>
          </p:txBody>
        </p:sp>
      </p:gr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4842" y="2366630"/>
            <a:ext cx="2083864" cy="2778485"/>
          </a:xfrm>
          <a:prstGeom prst="rect">
            <a:avLst/>
          </a:prstGeom>
        </p:spPr>
      </p:pic>
      <p:grpSp>
        <p:nvGrpSpPr>
          <p:cNvPr id="78" name="Group 77">
            <a:extLst>
              <a:ext uri="{FF2B5EF4-FFF2-40B4-BE49-F238E27FC236}">
                <a16:creationId xmlns:a16="http://schemas.microsoft.com/office/drawing/2014/main" id="{F0CC7A1A-B3B6-A04D-A8B5-081B007A1C83}"/>
              </a:ext>
            </a:extLst>
          </p:cNvPr>
          <p:cNvGrpSpPr/>
          <p:nvPr/>
        </p:nvGrpSpPr>
        <p:grpSpPr>
          <a:xfrm>
            <a:off x="5334443" y="1900831"/>
            <a:ext cx="2942964" cy="1002811"/>
            <a:chOff x="5376569" y="1992091"/>
            <a:chExt cx="2942964" cy="1002811"/>
          </a:xfrm>
        </p:grpSpPr>
        <p:sp>
          <p:nvSpPr>
            <p:cNvPr id="17" name="円/楕円 16"/>
            <p:cNvSpPr/>
            <p:nvPr/>
          </p:nvSpPr>
          <p:spPr>
            <a:xfrm>
              <a:off x="5710627" y="1992091"/>
              <a:ext cx="891097" cy="891097"/>
            </a:xfrm>
            <a:prstGeom prst="ellipse">
              <a:avLst/>
            </a:prstGeom>
            <a:solidFill>
              <a:schemeClr val="accent6">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21" name="Group 126">
              <a:extLst>
                <a:ext uri="{FF2B5EF4-FFF2-40B4-BE49-F238E27FC236}">
                  <a16:creationId xmlns:a16="http://schemas.microsoft.com/office/drawing/2014/main" id="{F1213596-21DD-604A-A3D4-B2B26CF072CA}"/>
                </a:ext>
              </a:extLst>
            </p:cNvPr>
            <p:cNvGrpSpPr/>
            <p:nvPr/>
          </p:nvGrpSpPr>
          <p:grpSpPr>
            <a:xfrm rot="3000000">
              <a:off x="5557076" y="2766786"/>
              <a:ext cx="47609" cy="408623"/>
              <a:chOff x="4014984" y="6592010"/>
              <a:chExt cx="50404" cy="432607"/>
            </a:xfrm>
            <a:solidFill>
              <a:srgbClr val="FFC924"/>
            </a:solidFill>
          </p:grpSpPr>
          <p:sp>
            <p:nvSpPr>
              <p:cNvPr id="49" name="Oval 35">
                <a:extLst>
                  <a:ext uri="{FF2B5EF4-FFF2-40B4-BE49-F238E27FC236}">
                    <a16:creationId xmlns:a16="http://schemas.microsoft.com/office/drawing/2014/main" id="{ECC6DA91-171A-B24E-B71C-3ECD5F772F7D}"/>
                  </a:ext>
                </a:extLst>
              </p:cNvPr>
              <p:cNvSpPr/>
              <p:nvPr/>
            </p:nvSpPr>
            <p:spPr>
              <a:xfrm>
                <a:off x="4014984" y="6592010"/>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0" name="Oval 36">
                <a:extLst>
                  <a:ext uri="{FF2B5EF4-FFF2-40B4-BE49-F238E27FC236}">
                    <a16:creationId xmlns:a16="http://schemas.microsoft.com/office/drawing/2014/main" id="{0964D930-DA95-9A4B-A85A-E643D2613019}"/>
                  </a:ext>
                </a:extLst>
              </p:cNvPr>
              <p:cNvSpPr/>
              <p:nvPr/>
            </p:nvSpPr>
            <p:spPr>
              <a:xfrm>
                <a:off x="4014984" y="6719411"/>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1" name="Oval 45">
                <a:extLst>
                  <a:ext uri="{FF2B5EF4-FFF2-40B4-BE49-F238E27FC236}">
                    <a16:creationId xmlns:a16="http://schemas.microsoft.com/office/drawing/2014/main" id="{685AE9A5-0440-964F-8889-66246F586C84}"/>
                  </a:ext>
                </a:extLst>
              </p:cNvPr>
              <p:cNvSpPr/>
              <p:nvPr/>
            </p:nvSpPr>
            <p:spPr>
              <a:xfrm>
                <a:off x="4014984" y="6846812"/>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2" name="Oval 46">
                <a:extLst>
                  <a:ext uri="{FF2B5EF4-FFF2-40B4-BE49-F238E27FC236}">
                    <a16:creationId xmlns:a16="http://schemas.microsoft.com/office/drawing/2014/main" id="{F9DF713C-F466-8748-93B9-DA39FF0B9EE2}"/>
                  </a:ext>
                </a:extLst>
              </p:cNvPr>
              <p:cNvSpPr/>
              <p:nvPr/>
            </p:nvSpPr>
            <p:spPr>
              <a:xfrm>
                <a:off x="4014984" y="6974213"/>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3908" y="2120825"/>
              <a:ext cx="624533" cy="624533"/>
            </a:xfrm>
            <a:prstGeom prst="rect">
              <a:avLst/>
            </a:prstGeom>
          </p:spPr>
        </p:pic>
        <p:sp>
          <p:nvSpPr>
            <p:cNvPr id="31" name="正方形/長方形 30"/>
            <p:cNvSpPr/>
            <p:nvPr/>
          </p:nvSpPr>
          <p:spPr>
            <a:xfrm>
              <a:off x="6687355" y="2186552"/>
              <a:ext cx="1632178" cy="523220"/>
            </a:xfrm>
            <a:prstGeom prst="rect">
              <a:avLst/>
            </a:prstGeom>
          </p:spPr>
          <p:txBody>
            <a:bodyPr wrap="none">
              <a:spAutoFit/>
            </a:bodyPr>
            <a:lstStyle/>
            <a:p>
              <a:r>
                <a:rPr lang="en-US" altLang="ja-JP" sz="1400" b="1" dirty="0">
                  <a:latin typeface="Century Gothic" panose="020B0502020202020204" pitchFamily="34" charset="0"/>
                </a:rPr>
                <a:t>Architecture/</a:t>
              </a:r>
            </a:p>
            <a:p>
              <a:r>
                <a:rPr lang="en-US" altLang="ja-JP" sz="1400" b="1" dirty="0">
                  <a:latin typeface="Century Gothic" panose="020B0502020202020204" pitchFamily="34" charset="0"/>
                </a:rPr>
                <a:t>Civil Engineering</a:t>
              </a:r>
              <a:endParaRPr lang="ja-JP" altLang="en-US" sz="1400" b="1" dirty="0">
                <a:latin typeface="Century Gothic" panose="020B0502020202020204" pitchFamily="34" charset="0"/>
              </a:endParaRPr>
            </a:p>
          </p:txBody>
        </p:sp>
      </p:grpSp>
      <p:grpSp>
        <p:nvGrpSpPr>
          <p:cNvPr id="72" name="Group 71">
            <a:extLst>
              <a:ext uri="{FF2B5EF4-FFF2-40B4-BE49-F238E27FC236}">
                <a16:creationId xmlns:a16="http://schemas.microsoft.com/office/drawing/2014/main" id="{C359F7B8-D006-4A42-B6CF-EB44086B3A6F}"/>
              </a:ext>
            </a:extLst>
          </p:cNvPr>
          <p:cNvGrpSpPr/>
          <p:nvPr/>
        </p:nvGrpSpPr>
        <p:grpSpPr>
          <a:xfrm>
            <a:off x="5414983" y="3392847"/>
            <a:ext cx="2235297" cy="891097"/>
            <a:chOff x="5447232" y="3613859"/>
            <a:chExt cx="2235297" cy="891097"/>
          </a:xfrm>
        </p:grpSpPr>
        <p:sp>
          <p:nvSpPr>
            <p:cNvPr id="15" name="円/楕円 14"/>
            <p:cNvSpPr/>
            <p:nvPr/>
          </p:nvSpPr>
          <p:spPr>
            <a:xfrm>
              <a:off x="5961621" y="3613859"/>
              <a:ext cx="891097" cy="891097"/>
            </a:xfrm>
            <a:prstGeom prst="ellipse">
              <a:avLst/>
            </a:prstGeom>
            <a:solidFill>
              <a:srgbClr val="FE98E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22" name="Group 126">
              <a:extLst>
                <a:ext uri="{FF2B5EF4-FFF2-40B4-BE49-F238E27FC236}">
                  <a16:creationId xmlns:a16="http://schemas.microsoft.com/office/drawing/2014/main" id="{F1213596-21DD-604A-A3D4-B2B26CF072CA}"/>
                </a:ext>
              </a:extLst>
            </p:cNvPr>
            <p:cNvGrpSpPr/>
            <p:nvPr/>
          </p:nvGrpSpPr>
          <p:grpSpPr>
            <a:xfrm rot="6000000">
              <a:off x="5627739" y="3741797"/>
              <a:ext cx="47609" cy="408623"/>
              <a:chOff x="4014984" y="6592010"/>
              <a:chExt cx="50404" cy="432607"/>
            </a:xfrm>
            <a:solidFill>
              <a:srgbClr val="FFC924"/>
            </a:solidFill>
          </p:grpSpPr>
          <p:sp>
            <p:nvSpPr>
              <p:cNvPr id="45" name="Oval 35">
                <a:extLst>
                  <a:ext uri="{FF2B5EF4-FFF2-40B4-BE49-F238E27FC236}">
                    <a16:creationId xmlns:a16="http://schemas.microsoft.com/office/drawing/2014/main" id="{ECC6DA91-171A-B24E-B71C-3ECD5F772F7D}"/>
                  </a:ext>
                </a:extLst>
              </p:cNvPr>
              <p:cNvSpPr/>
              <p:nvPr/>
            </p:nvSpPr>
            <p:spPr>
              <a:xfrm>
                <a:off x="4014984" y="6592010"/>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6" name="Oval 36">
                <a:extLst>
                  <a:ext uri="{FF2B5EF4-FFF2-40B4-BE49-F238E27FC236}">
                    <a16:creationId xmlns:a16="http://schemas.microsoft.com/office/drawing/2014/main" id="{0964D930-DA95-9A4B-A85A-E643D2613019}"/>
                  </a:ext>
                </a:extLst>
              </p:cNvPr>
              <p:cNvSpPr/>
              <p:nvPr/>
            </p:nvSpPr>
            <p:spPr>
              <a:xfrm>
                <a:off x="4014984" y="6719411"/>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Oval 45">
                <a:extLst>
                  <a:ext uri="{FF2B5EF4-FFF2-40B4-BE49-F238E27FC236}">
                    <a16:creationId xmlns:a16="http://schemas.microsoft.com/office/drawing/2014/main" id="{685AE9A5-0440-964F-8889-66246F586C84}"/>
                  </a:ext>
                </a:extLst>
              </p:cNvPr>
              <p:cNvSpPr/>
              <p:nvPr/>
            </p:nvSpPr>
            <p:spPr>
              <a:xfrm>
                <a:off x="4014984" y="6846812"/>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8" name="Oval 46">
                <a:extLst>
                  <a:ext uri="{FF2B5EF4-FFF2-40B4-BE49-F238E27FC236}">
                    <a16:creationId xmlns:a16="http://schemas.microsoft.com/office/drawing/2014/main" id="{F9DF713C-F466-8748-93B9-DA39FF0B9EE2}"/>
                  </a:ext>
                </a:extLst>
              </p:cNvPr>
              <p:cNvSpPr/>
              <p:nvPr/>
            </p:nvSpPr>
            <p:spPr>
              <a:xfrm>
                <a:off x="4014984" y="6974213"/>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30" name="図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2755" y="3767442"/>
              <a:ext cx="583930" cy="583930"/>
            </a:xfrm>
            <a:prstGeom prst="rect">
              <a:avLst/>
            </a:prstGeom>
          </p:spPr>
        </p:pic>
        <p:sp>
          <p:nvSpPr>
            <p:cNvPr id="32" name="正方形/長方形 31"/>
            <p:cNvSpPr/>
            <p:nvPr/>
          </p:nvSpPr>
          <p:spPr>
            <a:xfrm>
              <a:off x="6998414" y="3946109"/>
              <a:ext cx="684115" cy="274103"/>
            </a:xfrm>
            <a:prstGeom prst="rect">
              <a:avLst/>
            </a:prstGeom>
          </p:spPr>
          <p:txBody>
            <a:bodyPr wrap="none">
              <a:spAutoFit/>
            </a:bodyPr>
            <a:lstStyle/>
            <a:p>
              <a:r>
                <a:rPr lang="en-US" altLang="ja-JP" sz="1400" b="1" dirty="0">
                  <a:latin typeface="Century Gothic" panose="020B0502020202020204" pitchFamily="34" charset="0"/>
                </a:rPr>
                <a:t>Design</a:t>
              </a:r>
              <a:endParaRPr lang="ja-JP" altLang="en-US" sz="1400" b="1" dirty="0">
                <a:latin typeface="Century Gothic" panose="020B0502020202020204" pitchFamily="34" charset="0"/>
              </a:endParaRPr>
            </a:p>
          </p:txBody>
        </p:sp>
      </p:grpSp>
      <p:grpSp>
        <p:nvGrpSpPr>
          <p:cNvPr id="76" name="Group 75">
            <a:extLst>
              <a:ext uri="{FF2B5EF4-FFF2-40B4-BE49-F238E27FC236}">
                <a16:creationId xmlns:a16="http://schemas.microsoft.com/office/drawing/2014/main" id="{E21376CB-B12B-A741-8BEE-3561773237F1}"/>
              </a:ext>
            </a:extLst>
          </p:cNvPr>
          <p:cNvGrpSpPr/>
          <p:nvPr/>
        </p:nvGrpSpPr>
        <p:grpSpPr>
          <a:xfrm>
            <a:off x="690533" y="1775198"/>
            <a:ext cx="2989880" cy="982995"/>
            <a:chOff x="722782" y="1996210"/>
            <a:chExt cx="2989880" cy="982995"/>
          </a:xfrm>
        </p:grpSpPr>
        <p:sp>
          <p:nvSpPr>
            <p:cNvPr id="23" name="円/楕円 22"/>
            <p:cNvSpPr/>
            <p:nvPr/>
          </p:nvSpPr>
          <p:spPr>
            <a:xfrm flipH="1">
              <a:off x="2464509" y="1996210"/>
              <a:ext cx="891097" cy="891097"/>
            </a:xfrm>
            <a:prstGeom prst="ellipse">
              <a:avLst/>
            </a:prstGeom>
            <a:solidFill>
              <a:srgbClr val="00B05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25" name="Group 126">
              <a:extLst>
                <a:ext uri="{FF2B5EF4-FFF2-40B4-BE49-F238E27FC236}">
                  <a16:creationId xmlns:a16="http://schemas.microsoft.com/office/drawing/2014/main" id="{F1213596-21DD-604A-A3D4-B2B26CF072CA}"/>
                </a:ext>
              </a:extLst>
            </p:cNvPr>
            <p:cNvGrpSpPr/>
            <p:nvPr/>
          </p:nvGrpSpPr>
          <p:grpSpPr>
            <a:xfrm rot="18600000" flipH="1">
              <a:off x="3484546" y="2751089"/>
              <a:ext cx="47609" cy="408623"/>
              <a:chOff x="4014984" y="6592010"/>
              <a:chExt cx="50404" cy="432607"/>
            </a:xfrm>
            <a:solidFill>
              <a:srgbClr val="FFC924"/>
            </a:solidFill>
          </p:grpSpPr>
          <p:sp>
            <p:nvSpPr>
              <p:cNvPr id="37" name="Oval 35">
                <a:extLst>
                  <a:ext uri="{FF2B5EF4-FFF2-40B4-BE49-F238E27FC236}">
                    <a16:creationId xmlns:a16="http://schemas.microsoft.com/office/drawing/2014/main" id="{ECC6DA91-171A-B24E-B71C-3ECD5F772F7D}"/>
                  </a:ext>
                </a:extLst>
              </p:cNvPr>
              <p:cNvSpPr/>
              <p:nvPr/>
            </p:nvSpPr>
            <p:spPr>
              <a:xfrm>
                <a:off x="4014984" y="6592010"/>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8" name="Oval 36">
                <a:extLst>
                  <a:ext uri="{FF2B5EF4-FFF2-40B4-BE49-F238E27FC236}">
                    <a16:creationId xmlns:a16="http://schemas.microsoft.com/office/drawing/2014/main" id="{0964D930-DA95-9A4B-A85A-E643D2613019}"/>
                  </a:ext>
                </a:extLst>
              </p:cNvPr>
              <p:cNvSpPr/>
              <p:nvPr/>
            </p:nvSpPr>
            <p:spPr>
              <a:xfrm>
                <a:off x="4014984" y="6719411"/>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9" name="Oval 45">
                <a:extLst>
                  <a:ext uri="{FF2B5EF4-FFF2-40B4-BE49-F238E27FC236}">
                    <a16:creationId xmlns:a16="http://schemas.microsoft.com/office/drawing/2014/main" id="{685AE9A5-0440-964F-8889-66246F586C84}"/>
                  </a:ext>
                </a:extLst>
              </p:cNvPr>
              <p:cNvSpPr/>
              <p:nvPr/>
            </p:nvSpPr>
            <p:spPr>
              <a:xfrm>
                <a:off x="4014984" y="6846812"/>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Oval 46">
                <a:extLst>
                  <a:ext uri="{FF2B5EF4-FFF2-40B4-BE49-F238E27FC236}">
                    <a16:creationId xmlns:a16="http://schemas.microsoft.com/office/drawing/2014/main" id="{F9DF713C-F466-8748-93B9-DA39FF0B9EE2}"/>
                  </a:ext>
                </a:extLst>
              </p:cNvPr>
              <p:cNvSpPr/>
              <p:nvPr/>
            </p:nvSpPr>
            <p:spPr>
              <a:xfrm>
                <a:off x="4014984" y="6974213"/>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29" name="図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6445" y="2075051"/>
              <a:ext cx="708206" cy="708206"/>
            </a:xfrm>
            <a:prstGeom prst="rect">
              <a:avLst/>
            </a:prstGeom>
          </p:spPr>
        </p:pic>
        <p:sp>
          <p:nvSpPr>
            <p:cNvPr id="33" name="正方形/長方形 32"/>
            <p:cNvSpPr/>
            <p:nvPr/>
          </p:nvSpPr>
          <p:spPr>
            <a:xfrm>
              <a:off x="722782" y="2215928"/>
              <a:ext cx="1794081" cy="523220"/>
            </a:xfrm>
            <a:prstGeom prst="rect">
              <a:avLst/>
            </a:prstGeom>
          </p:spPr>
          <p:txBody>
            <a:bodyPr wrap="none">
              <a:spAutoFit/>
            </a:bodyPr>
            <a:lstStyle/>
            <a:p>
              <a:pPr algn="ctr"/>
              <a:r>
                <a:rPr lang="en-US" altLang="ja-JP" sz="1400" b="1" dirty="0">
                  <a:latin typeface="Century Gothic" panose="020B0502020202020204" pitchFamily="34" charset="0"/>
                </a:rPr>
                <a:t>Materials/</a:t>
              </a:r>
            </a:p>
            <a:p>
              <a:pPr algn="ctr"/>
              <a:r>
                <a:rPr lang="en-US" altLang="ja-JP" sz="1400" b="1" dirty="0">
                  <a:latin typeface="Century Gothic" panose="020B0502020202020204" pitchFamily="34" charset="0"/>
                </a:rPr>
                <a:t>Applied Chemistry</a:t>
              </a:r>
              <a:endParaRPr lang="ja-JP" altLang="en-US" sz="1400" b="1" dirty="0">
                <a:latin typeface="Century Gothic" panose="020B0502020202020204" pitchFamily="34" charset="0"/>
              </a:endParaRPr>
            </a:p>
          </p:txBody>
        </p:sp>
      </p:grpSp>
      <p:grpSp>
        <p:nvGrpSpPr>
          <p:cNvPr id="79" name="Group 78">
            <a:extLst>
              <a:ext uri="{FF2B5EF4-FFF2-40B4-BE49-F238E27FC236}">
                <a16:creationId xmlns:a16="http://schemas.microsoft.com/office/drawing/2014/main" id="{712C6610-0C59-684A-956E-B68796706E83}"/>
              </a:ext>
            </a:extLst>
          </p:cNvPr>
          <p:cNvGrpSpPr/>
          <p:nvPr/>
        </p:nvGrpSpPr>
        <p:grpSpPr>
          <a:xfrm>
            <a:off x="5181348" y="4393259"/>
            <a:ext cx="2222011" cy="1235017"/>
            <a:chOff x="5213597" y="4614271"/>
            <a:chExt cx="2222011" cy="1235017"/>
          </a:xfrm>
        </p:grpSpPr>
        <p:sp>
          <p:nvSpPr>
            <p:cNvPr id="18" name="円/楕円 17"/>
            <p:cNvSpPr/>
            <p:nvPr/>
          </p:nvSpPr>
          <p:spPr>
            <a:xfrm>
              <a:off x="5213597" y="4958191"/>
              <a:ext cx="891097" cy="891097"/>
            </a:xfrm>
            <a:prstGeom prst="ellipse">
              <a:avLst/>
            </a:prstGeom>
            <a:solidFill>
              <a:srgbClr val="4CC6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73" name="Group 72">
              <a:extLst>
                <a:ext uri="{FF2B5EF4-FFF2-40B4-BE49-F238E27FC236}">
                  <a16:creationId xmlns:a16="http://schemas.microsoft.com/office/drawing/2014/main" id="{09E86933-F184-A34C-B5CD-7A6DA595487F}"/>
                </a:ext>
              </a:extLst>
            </p:cNvPr>
            <p:cNvGrpSpPr/>
            <p:nvPr/>
          </p:nvGrpSpPr>
          <p:grpSpPr>
            <a:xfrm>
              <a:off x="5215107" y="4614271"/>
              <a:ext cx="2220501" cy="1063884"/>
              <a:chOff x="5215107" y="4614271"/>
              <a:chExt cx="2220501" cy="1063884"/>
            </a:xfrm>
          </p:grpSpPr>
          <p:grpSp>
            <p:nvGrpSpPr>
              <p:cNvPr id="20" name="Group 126">
                <a:extLst>
                  <a:ext uri="{FF2B5EF4-FFF2-40B4-BE49-F238E27FC236}">
                    <a16:creationId xmlns:a16="http://schemas.microsoft.com/office/drawing/2014/main" id="{F1213596-21DD-604A-A3D4-B2B26CF072CA}"/>
                  </a:ext>
                </a:extLst>
              </p:cNvPr>
              <p:cNvGrpSpPr/>
              <p:nvPr/>
            </p:nvGrpSpPr>
            <p:grpSpPr>
              <a:xfrm rot="8400000">
                <a:off x="5215107" y="4614271"/>
                <a:ext cx="47609" cy="408623"/>
                <a:chOff x="4014984" y="6592010"/>
                <a:chExt cx="50404" cy="432607"/>
              </a:xfrm>
              <a:solidFill>
                <a:srgbClr val="FFC924"/>
              </a:solidFill>
            </p:grpSpPr>
            <p:sp>
              <p:nvSpPr>
                <p:cNvPr id="53" name="Oval 35">
                  <a:extLst>
                    <a:ext uri="{FF2B5EF4-FFF2-40B4-BE49-F238E27FC236}">
                      <a16:creationId xmlns:a16="http://schemas.microsoft.com/office/drawing/2014/main" id="{ECC6DA91-171A-B24E-B71C-3ECD5F772F7D}"/>
                    </a:ext>
                  </a:extLst>
                </p:cNvPr>
                <p:cNvSpPr/>
                <p:nvPr/>
              </p:nvSpPr>
              <p:spPr>
                <a:xfrm>
                  <a:off x="4014984" y="6592010"/>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4" name="Oval 36">
                  <a:extLst>
                    <a:ext uri="{FF2B5EF4-FFF2-40B4-BE49-F238E27FC236}">
                      <a16:creationId xmlns:a16="http://schemas.microsoft.com/office/drawing/2014/main" id="{0964D930-DA95-9A4B-A85A-E643D2613019}"/>
                    </a:ext>
                  </a:extLst>
                </p:cNvPr>
                <p:cNvSpPr/>
                <p:nvPr/>
              </p:nvSpPr>
              <p:spPr>
                <a:xfrm>
                  <a:off x="4014984" y="6719411"/>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5" name="Oval 45">
                  <a:extLst>
                    <a:ext uri="{FF2B5EF4-FFF2-40B4-BE49-F238E27FC236}">
                      <a16:creationId xmlns:a16="http://schemas.microsoft.com/office/drawing/2014/main" id="{685AE9A5-0440-964F-8889-66246F586C84}"/>
                    </a:ext>
                  </a:extLst>
                </p:cNvPr>
                <p:cNvSpPr/>
                <p:nvPr/>
              </p:nvSpPr>
              <p:spPr>
                <a:xfrm>
                  <a:off x="4014984" y="6846812"/>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6" name="Oval 46">
                  <a:extLst>
                    <a:ext uri="{FF2B5EF4-FFF2-40B4-BE49-F238E27FC236}">
                      <a16:creationId xmlns:a16="http://schemas.microsoft.com/office/drawing/2014/main" id="{F9DF713C-F466-8748-93B9-DA39FF0B9EE2}"/>
                    </a:ext>
                  </a:extLst>
                </p:cNvPr>
                <p:cNvSpPr/>
                <p:nvPr/>
              </p:nvSpPr>
              <p:spPr>
                <a:xfrm>
                  <a:off x="4014984" y="6974213"/>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26" name="図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9672" y="5094225"/>
                <a:ext cx="583930" cy="583930"/>
              </a:xfrm>
              <a:prstGeom prst="rect">
                <a:avLst/>
              </a:prstGeom>
            </p:spPr>
          </p:pic>
          <p:sp>
            <p:nvSpPr>
              <p:cNvPr id="34" name="正方形/長方形 33"/>
              <p:cNvSpPr/>
              <p:nvPr/>
            </p:nvSpPr>
            <p:spPr>
              <a:xfrm>
                <a:off x="6156176" y="5229075"/>
                <a:ext cx="1279432" cy="274103"/>
              </a:xfrm>
              <a:prstGeom prst="rect">
                <a:avLst/>
              </a:prstGeom>
            </p:spPr>
            <p:txBody>
              <a:bodyPr wrap="none">
                <a:spAutoFit/>
              </a:bodyPr>
              <a:lstStyle/>
              <a:p>
                <a:r>
                  <a:rPr lang="en-US" altLang="ja-JP" sz="1400" b="1" dirty="0">
                    <a:latin typeface="Century Gothic" panose="020B0502020202020204" pitchFamily="34" charset="0"/>
                  </a:rPr>
                  <a:t>Biotechnology</a:t>
                </a:r>
                <a:endParaRPr lang="ja-JP" altLang="en-US" sz="1400" b="1" dirty="0">
                  <a:latin typeface="Century Gothic" panose="020B0502020202020204" pitchFamily="34" charset="0"/>
                </a:endParaRPr>
              </a:p>
            </p:txBody>
          </p:sp>
        </p:grpSp>
      </p:grpSp>
      <p:grpSp>
        <p:nvGrpSpPr>
          <p:cNvPr id="77" name="Group 76">
            <a:extLst>
              <a:ext uri="{FF2B5EF4-FFF2-40B4-BE49-F238E27FC236}">
                <a16:creationId xmlns:a16="http://schemas.microsoft.com/office/drawing/2014/main" id="{4A8AF0EF-6D58-974B-8D9E-7F919E672358}"/>
              </a:ext>
            </a:extLst>
          </p:cNvPr>
          <p:cNvGrpSpPr/>
          <p:nvPr/>
        </p:nvGrpSpPr>
        <p:grpSpPr>
          <a:xfrm>
            <a:off x="3072230" y="630074"/>
            <a:ext cx="2999540" cy="1711162"/>
            <a:chOff x="3104479" y="851086"/>
            <a:chExt cx="2999540" cy="1711162"/>
          </a:xfrm>
        </p:grpSpPr>
        <p:grpSp>
          <p:nvGrpSpPr>
            <p:cNvPr id="64" name="Group 63">
              <a:extLst>
                <a:ext uri="{FF2B5EF4-FFF2-40B4-BE49-F238E27FC236}">
                  <a16:creationId xmlns:a16="http://schemas.microsoft.com/office/drawing/2014/main" id="{6A46169F-E975-8149-B5E2-441A0C53EEB2}"/>
                </a:ext>
              </a:extLst>
            </p:cNvPr>
            <p:cNvGrpSpPr/>
            <p:nvPr/>
          </p:nvGrpSpPr>
          <p:grpSpPr>
            <a:xfrm>
              <a:off x="4067932" y="1244560"/>
              <a:ext cx="891097" cy="1317688"/>
              <a:chOff x="4113041" y="1237015"/>
              <a:chExt cx="891097" cy="1317688"/>
            </a:xfrm>
          </p:grpSpPr>
          <p:sp>
            <p:nvSpPr>
              <p:cNvPr id="16" name="円/楕円 15"/>
              <p:cNvSpPr/>
              <p:nvPr/>
            </p:nvSpPr>
            <p:spPr>
              <a:xfrm>
                <a:off x="4113041" y="1237015"/>
                <a:ext cx="891097" cy="891097"/>
              </a:xfrm>
              <a:prstGeom prst="ellipse">
                <a:avLst/>
              </a:prstGeom>
              <a:solidFill>
                <a:srgbClr val="00B0F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i="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9" name="Group 126">
                <a:extLst>
                  <a:ext uri="{FF2B5EF4-FFF2-40B4-BE49-F238E27FC236}">
                    <a16:creationId xmlns:a16="http://schemas.microsoft.com/office/drawing/2014/main" id="{F1213596-21DD-604A-A3D4-B2B26CF072CA}"/>
                  </a:ext>
                </a:extLst>
              </p:cNvPr>
              <p:cNvGrpSpPr/>
              <p:nvPr/>
            </p:nvGrpSpPr>
            <p:grpSpPr>
              <a:xfrm>
                <a:off x="4535041" y="2146076"/>
                <a:ext cx="47622" cy="408627"/>
                <a:chOff x="3944090" y="6616328"/>
                <a:chExt cx="50418" cy="432611"/>
              </a:xfrm>
              <a:solidFill>
                <a:srgbClr val="FFC924"/>
              </a:solidFill>
            </p:grpSpPr>
            <p:sp>
              <p:nvSpPr>
                <p:cNvPr id="57" name="Oval 35">
                  <a:extLst>
                    <a:ext uri="{FF2B5EF4-FFF2-40B4-BE49-F238E27FC236}">
                      <a16:creationId xmlns:a16="http://schemas.microsoft.com/office/drawing/2014/main" id="{ECC6DA91-171A-B24E-B71C-3ECD5F772F7D}"/>
                    </a:ext>
                  </a:extLst>
                </p:cNvPr>
                <p:cNvSpPr/>
                <p:nvPr/>
              </p:nvSpPr>
              <p:spPr>
                <a:xfrm>
                  <a:off x="3944102" y="6616328"/>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8" name="Oval 36">
                  <a:extLst>
                    <a:ext uri="{FF2B5EF4-FFF2-40B4-BE49-F238E27FC236}">
                      <a16:creationId xmlns:a16="http://schemas.microsoft.com/office/drawing/2014/main" id="{0964D930-DA95-9A4B-A85A-E643D2613019}"/>
                    </a:ext>
                  </a:extLst>
                </p:cNvPr>
                <p:cNvSpPr/>
                <p:nvPr/>
              </p:nvSpPr>
              <p:spPr>
                <a:xfrm>
                  <a:off x="3944090" y="6743734"/>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9" name="Oval 45">
                  <a:extLst>
                    <a:ext uri="{FF2B5EF4-FFF2-40B4-BE49-F238E27FC236}">
                      <a16:creationId xmlns:a16="http://schemas.microsoft.com/office/drawing/2014/main" id="{685AE9A5-0440-964F-8889-66246F586C84}"/>
                    </a:ext>
                  </a:extLst>
                </p:cNvPr>
                <p:cNvSpPr/>
                <p:nvPr/>
              </p:nvSpPr>
              <p:spPr>
                <a:xfrm>
                  <a:off x="3944104" y="6871135"/>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0" name="Oval 46">
                  <a:extLst>
                    <a:ext uri="{FF2B5EF4-FFF2-40B4-BE49-F238E27FC236}">
                      <a16:creationId xmlns:a16="http://schemas.microsoft.com/office/drawing/2014/main" id="{F9DF713C-F466-8748-93B9-DA39FF0B9EE2}"/>
                    </a:ext>
                  </a:extLst>
                </p:cNvPr>
                <p:cNvSpPr/>
                <p:nvPr/>
              </p:nvSpPr>
              <p:spPr>
                <a:xfrm>
                  <a:off x="3944104" y="6998535"/>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27" name="図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03647" y="1390259"/>
                <a:ext cx="536706" cy="606508"/>
              </a:xfrm>
              <a:prstGeom prst="rect">
                <a:avLst/>
              </a:prstGeom>
            </p:spPr>
          </p:pic>
        </p:grpSp>
        <p:sp>
          <p:nvSpPr>
            <p:cNvPr id="36" name="正方形/長方形 35"/>
            <p:cNvSpPr/>
            <p:nvPr/>
          </p:nvSpPr>
          <p:spPr>
            <a:xfrm>
              <a:off x="3104479" y="851086"/>
              <a:ext cx="2999540" cy="307777"/>
            </a:xfrm>
            <a:prstGeom prst="rect">
              <a:avLst/>
            </a:prstGeom>
          </p:spPr>
          <p:txBody>
            <a:bodyPr wrap="none">
              <a:spAutoFit/>
            </a:bodyPr>
            <a:lstStyle/>
            <a:p>
              <a:pPr algn="ctr"/>
              <a:r>
                <a:rPr lang="en-US" altLang="ja-JP" sz="1400" b="1" dirty="0">
                  <a:latin typeface="Century Gothic" panose="020B0502020202020204" pitchFamily="34" charset="0"/>
                </a:rPr>
                <a:t>Electrical/Electronic/Information</a:t>
              </a:r>
              <a:endParaRPr lang="ja-JP" altLang="en-US" sz="1400" b="1" dirty="0">
                <a:latin typeface="Century Gothic" panose="020B0502020202020204" pitchFamily="34" charset="0"/>
              </a:endParaRPr>
            </a:p>
          </p:txBody>
        </p:sp>
      </p:grpSp>
      <p:sp>
        <p:nvSpPr>
          <p:cNvPr id="61" name="正方形/長方形 60"/>
          <p:cNvSpPr/>
          <p:nvPr/>
        </p:nvSpPr>
        <p:spPr>
          <a:xfrm>
            <a:off x="3808061" y="2899649"/>
            <a:ext cx="1462260" cy="923330"/>
          </a:xfrm>
          <a:prstGeom prst="rect">
            <a:avLst/>
          </a:prstGeom>
        </p:spPr>
        <p:txBody>
          <a:bodyPr wrap="none">
            <a:spAutoFit/>
          </a:bodyPr>
          <a:lstStyle/>
          <a:p>
            <a:pPr algn="ctr"/>
            <a:r>
              <a:rPr lang="ja-JP" altLang="en-US" b="1" dirty="0">
                <a:solidFill>
                  <a:schemeClr val="bg1"/>
                </a:solidFill>
                <a:effectLst>
                  <a:outerShdw blurRad="38100" dist="38100" dir="2700000" algn="tl">
                    <a:srgbClr val="000000">
                      <a:alpha val="43137"/>
                    </a:srgbClr>
                  </a:outerShdw>
                </a:effectLst>
                <a:latin typeface="Century Gothic" panose="020B0502020202020204" pitchFamily="34" charset="0"/>
              </a:rPr>
              <a:t>7 MAJOR </a:t>
            </a:r>
            <a:endParaRPr lang="en-US" altLang="ja-JP" b="1"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lgn="ctr"/>
            <a:r>
              <a:rPr lang="ja-JP" altLang="en-US" b="1" dirty="0">
                <a:solidFill>
                  <a:schemeClr val="bg1"/>
                </a:solidFill>
                <a:effectLst>
                  <a:outerShdw blurRad="38100" dist="38100" dir="2700000" algn="tl">
                    <a:srgbClr val="000000">
                      <a:alpha val="43137"/>
                    </a:srgbClr>
                  </a:outerShdw>
                </a:effectLst>
                <a:latin typeface="Century Gothic" panose="020B0502020202020204" pitchFamily="34" charset="0"/>
              </a:rPr>
              <a:t>ACADEMIC</a:t>
            </a:r>
            <a:endParaRPr lang="en-US" altLang="ja-JP" b="1"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lgn="ctr"/>
            <a:r>
              <a:rPr lang="ja-JP" altLang="en-US" b="1" dirty="0">
                <a:solidFill>
                  <a:schemeClr val="bg1"/>
                </a:solidFill>
                <a:effectLst>
                  <a:outerShdw blurRad="38100" dist="38100" dir="2700000" algn="tl">
                    <a:srgbClr val="000000">
                      <a:alpha val="43137"/>
                    </a:srgbClr>
                  </a:outerShdw>
                </a:effectLst>
                <a:latin typeface="Century Gothic" panose="020B0502020202020204" pitchFamily="34" charset="0"/>
              </a:rPr>
              <a:t> FIELD</a:t>
            </a:r>
            <a:r>
              <a:rPr lang="en-US" altLang="ja-JP" b="1" dirty="0">
                <a:solidFill>
                  <a:schemeClr val="bg1"/>
                </a:solidFill>
                <a:effectLst>
                  <a:outerShdw blurRad="38100" dist="38100" dir="2700000" algn="tl">
                    <a:srgbClr val="000000">
                      <a:alpha val="43137"/>
                    </a:srgbClr>
                  </a:outerShdw>
                </a:effectLst>
                <a:latin typeface="Century Gothic" panose="020B0502020202020204" pitchFamily="34" charset="0"/>
              </a:rPr>
              <a:t>S</a:t>
            </a:r>
            <a:endParaRPr lang="ja-JP" altLang="en-US"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nvGrpSpPr>
          <p:cNvPr id="74" name="Group 73">
            <a:extLst>
              <a:ext uri="{FF2B5EF4-FFF2-40B4-BE49-F238E27FC236}">
                <a16:creationId xmlns:a16="http://schemas.microsoft.com/office/drawing/2014/main" id="{40B7D543-2169-EF44-9948-9380092C4256}"/>
              </a:ext>
            </a:extLst>
          </p:cNvPr>
          <p:cNvGrpSpPr/>
          <p:nvPr/>
        </p:nvGrpSpPr>
        <p:grpSpPr>
          <a:xfrm>
            <a:off x="1372023" y="4386793"/>
            <a:ext cx="2454704" cy="1236849"/>
            <a:chOff x="1404272" y="4607805"/>
            <a:chExt cx="2454704" cy="1236849"/>
          </a:xfrm>
        </p:grpSpPr>
        <p:sp>
          <p:nvSpPr>
            <p:cNvPr id="3" name="円/楕円 2"/>
            <p:cNvSpPr/>
            <p:nvPr/>
          </p:nvSpPr>
          <p:spPr>
            <a:xfrm flipH="1">
              <a:off x="2887140" y="4953557"/>
              <a:ext cx="891097" cy="891097"/>
            </a:xfrm>
            <a:prstGeom prst="ellipse">
              <a:avLst/>
            </a:prstGeom>
            <a:solidFill>
              <a:srgbClr val="7030A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24" name="Group 126">
              <a:extLst>
                <a:ext uri="{FF2B5EF4-FFF2-40B4-BE49-F238E27FC236}">
                  <a16:creationId xmlns:a16="http://schemas.microsoft.com/office/drawing/2014/main" id="{F1213596-21DD-604A-A3D4-B2B26CF072CA}"/>
                </a:ext>
              </a:extLst>
            </p:cNvPr>
            <p:cNvGrpSpPr/>
            <p:nvPr/>
          </p:nvGrpSpPr>
          <p:grpSpPr>
            <a:xfrm rot="13200000" flipH="1">
              <a:off x="3811367" y="4607805"/>
              <a:ext cx="47609" cy="408623"/>
              <a:chOff x="4014984" y="6592010"/>
              <a:chExt cx="50404" cy="432607"/>
            </a:xfrm>
            <a:solidFill>
              <a:srgbClr val="FFC924"/>
            </a:solidFill>
          </p:grpSpPr>
          <p:sp>
            <p:nvSpPr>
              <p:cNvPr id="41" name="Oval 35">
                <a:extLst>
                  <a:ext uri="{FF2B5EF4-FFF2-40B4-BE49-F238E27FC236}">
                    <a16:creationId xmlns:a16="http://schemas.microsoft.com/office/drawing/2014/main" id="{ECC6DA91-171A-B24E-B71C-3ECD5F772F7D}"/>
                  </a:ext>
                </a:extLst>
              </p:cNvPr>
              <p:cNvSpPr/>
              <p:nvPr/>
            </p:nvSpPr>
            <p:spPr>
              <a:xfrm>
                <a:off x="4014984" y="6592010"/>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2" name="Oval 36">
                <a:extLst>
                  <a:ext uri="{FF2B5EF4-FFF2-40B4-BE49-F238E27FC236}">
                    <a16:creationId xmlns:a16="http://schemas.microsoft.com/office/drawing/2014/main" id="{0964D930-DA95-9A4B-A85A-E643D2613019}"/>
                  </a:ext>
                </a:extLst>
              </p:cNvPr>
              <p:cNvSpPr/>
              <p:nvPr/>
            </p:nvSpPr>
            <p:spPr>
              <a:xfrm>
                <a:off x="4014984" y="6719411"/>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3" name="Oval 45">
                <a:extLst>
                  <a:ext uri="{FF2B5EF4-FFF2-40B4-BE49-F238E27FC236}">
                    <a16:creationId xmlns:a16="http://schemas.microsoft.com/office/drawing/2014/main" id="{685AE9A5-0440-964F-8889-66246F586C84}"/>
                  </a:ext>
                </a:extLst>
              </p:cNvPr>
              <p:cNvSpPr/>
              <p:nvPr/>
            </p:nvSpPr>
            <p:spPr>
              <a:xfrm>
                <a:off x="4014984" y="6846812"/>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4" name="Oval 46">
                <a:extLst>
                  <a:ext uri="{FF2B5EF4-FFF2-40B4-BE49-F238E27FC236}">
                    <a16:creationId xmlns:a16="http://schemas.microsoft.com/office/drawing/2014/main" id="{F9DF713C-F466-8748-93B9-DA39FF0B9EE2}"/>
                  </a:ext>
                </a:extLst>
              </p:cNvPr>
              <p:cNvSpPr/>
              <p:nvPr/>
            </p:nvSpPr>
            <p:spPr>
              <a:xfrm>
                <a:off x="4014984" y="6974213"/>
                <a:ext cx="50404" cy="504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35" name="正方形/長方形 34"/>
            <p:cNvSpPr/>
            <p:nvPr/>
          </p:nvSpPr>
          <p:spPr>
            <a:xfrm>
              <a:off x="1404272" y="5174207"/>
              <a:ext cx="1454244" cy="523220"/>
            </a:xfrm>
            <a:prstGeom prst="rect">
              <a:avLst/>
            </a:prstGeom>
          </p:spPr>
          <p:txBody>
            <a:bodyPr wrap="none">
              <a:spAutoFit/>
            </a:bodyPr>
            <a:lstStyle/>
            <a:p>
              <a:pPr algn="ctr"/>
              <a:r>
                <a:rPr lang="en-US" altLang="ja-JP" sz="1400" b="1" dirty="0">
                  <a:latin typeface="Century Gothic" panose="020B0502020202020204" pitchFamily="34" charset="0"/>
                </a:rPr>
                <a:t>Mathematical </a:t>
              </a:r>
            </a:p>
            <a:p>
              <a:pPr algn="ctr"/>
              <a:r>
                <a:rPr lang="en-US" altLang="ja-JP" sz="1400" b="1" dirty="0">
                  <a:latin typeface="Century Gothic" panose="020B0502020202020204" pitchFamily="34" charset="0"/>
                </a:rPr>
                <a:t>Sciences</a:t>
              </a:r>
              <a:endParaRPr lang="ja-JP" altLang="en-US" sz="1400" b="1" dirty="0">
                <a:latin typeface="Century Gothic" panose="020B0502020202020204" pitchFamily="34" charset="0"/>
              </a:endParaRPr>
            </a:p>
          </p:txBody>
        </p:sp>
        <p:pic>
          <p:nvPicPr>
            <p:cNvPr id="62" name="図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894" y="5085989"/>
              <a:ext cx="627431" cy="627431"/>
            </a:xfrm>
            <a:prstGeom prst="rect">
              <a:avLst/>
            </a:prstGeom>
          </p:spPr>
        </p:pic>
      </p:grpSp>
    </p:spTree>
    <p:extLst>
      <p:ext uri="{BB962C8B-B14F-4D97-AF65-F5344CB8AC3E}">
        <p14:creationId xmlns:p14="http://schemas.microsoft.com/office/powerpoint/2010/main" val="2998941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A863C1-0477-E746-8F1B-89DF91DD6B16}"/>
              </a:ext>
            </a:extLst>
          </p:cNvPr>
          <p:cNvSpPr/>
          <p:nvPr/>
        </p:nvSpPr>
        <p:spPr>
          <a:xfrm>
            <a:off x="0" y="188640"/>
            <a:ext cx="914400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F613DAEA-DC78-E742-9C6F-9241113E542E}"/>
              </a:ext>
            </a:extLst>
          </p:cNvPr>
          <p:cNvGrpSpPr/>
          <p:nvPr/>
        </p:nvGrpSpPr>
        <p:grpSpPr>
          <a:xfrm rot="5400000">
            <a:off x="5096214" y="2212094"/>
            <a:ext cx="6080367" cy="1656183"/>
            <a:chOff x="-35496" y="658361"/>
            <a:chExt cx="9144000" cy="318381"/>
          </a:xfrm>
        </p:grpSpPr>
        <p:sp>
          <p:nvSpPr>
            <p:cNvPr id="3" name="Rectangle 2">
              <a:extLst>
                <a:ext uri="{FF2B5EF4-FFF2-40B4-BE49-F238E27FC236}">
                  <a16:creationId xmlns:a16="http://schemas.microsoft.com/office/drawing/2014/main" id="{D71DD436-D4DC-5945-A118-E44A9F8E2A33}"/>
                </a:ext>
              </a:extLst>
            </p:cNvPr>
            <p:cNvSpPr/>
            <p:nvPr/>
          </p:nvSpPr>
          <p:spPr>
            <a:xfrm>
              <a:off x="-35496" y="658361"/>
              <a:ext cx="9144000" cy="65628"/>
            </a:xfrm>
            <a:prstGeom prst="rect">
              <a:avLst/>
            </a:prstGeom>
            <a:solidFill>
              <a:srgbClr val="00B6C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a:extLst>
                <a:ext uri="{FF2B5EF4-FFF2-40B4-BE49-F238E27FC236}">
                  <a16:creationId xmlns:a16="http://schemas.microsoft.com/office/drawing/2014/main" id="{F07F8C3E-8DC0-C349-90ED-6BB13DE08C53}"/>
                </a:ext>
              </a:extLst>
            </p:cNvPr>
            <p:cNvSpPr/>
            <p:nvPr/>
          </p:nvSpPr>
          <p:spPr>
            <a:xfrm>
              <a:off x="-35496" y="786877"/>
              <a:ext cx="9144000" cy="65628"/>
            </a:xfrm>
            <a:prstGeom prst="rect">
              <a:avLst/>
            </a:prstGeom>
            <a:solidFill>
              <a:srgbClr val="00B6C5">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a:extLst>
                <a:ext uri="{FF2B5EF4-FFF2-40B4-BE49-F238E27FC236}">
                  <a16:creationId xmlns:a16="http://schemas.microsoft.com/office/drawing/2014/main" id="{D2954E8A-BF04-0441-BBA8-5ACF972AA26E}"/>
                </a:ext>
              </a:extLst>
            </p:cNvPr>
            <p:cNvSpPr/>
            <p:nvPr/>
          </p:nvSpPr>
          <p:spPr>
            <a:xfrm>
              <a:off x="-35496" y="911114"/>
              <a:ext cx="9144000" cy="65628"/>
            </a:xfrm>
            <a:prstGeom prst="rect">
              <a:avLst/>
            </a:prstGeom>
            <a:solidFill>
              <a:srgbClr val="00B6C5">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sp>
        <p:nvSpPr>
          <p:cNvPr id="79" name="テキスト ボックス 78"/>
          <p:cNvSpPr txBox="1"/>
          <p:nvPr/>
        </p:nvSpPr>
        <p:spPr>
          <a:xfrm>
            <a:off x="162404" y="425599"/>
            <a:ext cx="9361040" cy="615553"/>
          </a:xfrm>
          <a:prstGeom prst="rect">
            <a:avLst/>
          </a:prstGeom>
          <a:noFill/>
        </p:spPr>
        <p:txBody>
          <a:bodyPr wrap="square" rtlCol="0">
            <a:spAutoFit/>
          </a:bodyPr>
          <a:lstStyle/>
          <a:p>
            <a:r>
              <a:rPr kumimoji="1" lang="en-US" altLang="ja-JP" sz="3400" b="1" dirty="0">
                <a:latin typeface="Century Gothic" panose="020B0502020202020204" pitchFamily="34" charset="0"/>
                <a:cs typeface="Arial" panose="020B0604020202020204" pitchFamily="34" charset="0"/>
              </a:rPr>
              <a:t>New Program for Undergraduate</a:t>
            </a:r>
            <a:endParaRPr kumimoji="1" lang="ja-JP" altLang="en-US" sz="3400" b="1" dirty="0">
              <a:latin typeface="Century Gothic" panose="020B0502020202020204" pitchFamily="34" charset="0"/>
              <a:cs typeface="Arial" panose="020B0604020202020204" pitchFamily="34" charset="0"/>
            </a:endParaRPr>
          </a:p>
        </p:txBody>
      </p:sp>
      <p:sp>
        <p:nvSpPr>
          <p:cNvPr id="9" name="スライド番号プレースホルダー 2"/>
          <p:cNvSpPr txBox="1">
            <a:spLocks/>
          </p:cNvSpPr>
          <p:nvPr/>
        </p:nvSpPr>
        <p:spPr>
          <a:xfrm>
            <a:off x="6974904" y="6453336"/>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50C89631-62C1-4E35-B94E-7BBF1800D043}" type="slidenum">
              <a:rPr lang="ja-JP" altLang="en-US" sz="1200" smtClean="0">
                <a:solidFill>
                  <a:schemeClr val="bg1">
                    <a:lumMod val="75000"/>
                  </a:schemeClr>
                </a:solidFill>
              </a:rPr>
              <a:pPr algn="r"/>
              <a:t>8</a:t>
            </a:fld>
            <a:endParaRPr lang="ja-JP" altLang="en-US" sz="1200" dirty="0">
              <a:solidFill>
                <a:schemeClr val="bg1">
                  <a:lumMod val="75000"/>
                </a:schemeClr>
              </a:solidFill>
            </a:endParaRPr>
          </a:p>
        </p:txBody>
      </p:sp>
      <p:pic>
        <p:nvPicPr>
          <p:cNvPr id="2" name="図 1"/>
          <p:cNvPicPr>
            <a:picLocks noChangeAspect="1"/>
          </p:cNvPicPr>
          <p:nvPr/>
        </p:nvPicPr>
        <p:blipFill>
          <a:blip r:embed="rId3"/>
          <a:stretch>
            <a:fillRect/>
          </a:stretch>
        </p:blipFill>
        <p:spPr>
          <a:xfrm>
            <a:off x="28872" y="1466285"/>
            <a:ext cx="9144000" cy="3890960"/>
          </a:xfrm>
          <a:prstGeom prst="rect">
            <a:avLst/>
          </a:prstGeom>
        </p:spPr>
      </p:pic>
    </p:spTree>
    <p:extLst>
      <p:ext uri="{BB962C8B-B14F-4D97-AF65-F5344CB8AC3E}">
        <p14:creationId xmlns:p14="http://schemas.microsoft.com/office/powerpoint/2010/main" val="22726840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7396</TotalTime>
  <Words>1234</Words>
  <Application>Microsoft Office PowerPoint</Application>
  <PresentationFormat>画面に合わせる (4:3)</PresentationFormat>
  <Paragraphs>332</Paragraphs>
  <Slides>18</Slides>
  <Notes>13</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18</vt:i4>
      </vt:variant>
    </vt:vector>
  </HeadingPairs>
  <TitlesOfParts>
    <vt:vector size="27" baseType="lpstr">
      <vt:lpstr>Arial</vt:lpstr>
      <vt:lpstr>Arial Black</vt:lpstr>
      <vt:lpstr>Calibri</vt:lpstr>
      <vt:lpstr>Calibri Light</vt:lpstr>
      <vt:lpstr>Century Gothic</vt:lpstr>
      <vt:lpstr>Franklin Gothic Demi</vt:lpstr>
      <vt:lpstr>Franklin Gothic Heavy</vt:lpstr>
      <vt:lpstr>Wingdings</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河原崎　麻衣(Kawarazaki Mai)</dc:creator>
  <cp:lastModifiedBy>高崎　明人</cp:lastModifiedBy>
  <cp:revision>275</cp:revision>
  <cp:lastPrinted>2020-09-25T02:34:29Z</cp:lastPrinted>
  <dcterms:created xsi:type="dcterms:W3CDTF">2020-07-29T11:37:06Z</dcterms:created>
  <dcterms:modified xsi:type="dcterms:W3CDTF">2021-12-05T03:02:02Z</dcterms:modified>
</cp:coreProperties>
</file>